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68" r:id="rId2"/>
    <p:sldId id="276" r:id="rId3"/>
    <p:sldId id="291" r:id="rId4"/>
    <p:sldId id="277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404040"/>
    <a:srgbClr val="999999"/>
    <a:srgbClr val="C6AB5B"/>
    <a:srgbClr val="F24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3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9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68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7"/>
            <a:ext cx="2057400" cy="365125"/>
          </a:xfrm>
        </p:spPr>
        <p:txBody>
          <a:bodyPr/>
          <a:lstStyle/>
          <a:p>
            <a:fld id="{0AC0439A-326B-4073-BECB-78169A00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41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9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1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0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7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53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6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24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B8D8E-DC62-4005-8891-2ADE62E049B4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7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929468" y="1968529"/>
            <a:ext cx="52850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소프트웨어 공학</a:t>
            </a:r>
            <a:endParaRPr lang="en-US" altLang="ko-KR" sz="45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ThreeGo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53880" y="4208085"/>
            <a:ext cx="2636240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B5842-876D-4D00-A9E6-A05D7FA3794D}"/>
              </a:ext>
            </a:extLst>
          </p:cNvPr>
          <p:cNvSpPr txBox="1"/>
          <p:nvPr/>
        </p:nvSpPr>
        <p:spPr>
          <a:xfrm>
            <a:off x="2058448" y="3747567"/>
            <a:ext cx="5027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33333"/>
                </a:solidFill>
              </a:rPr>
              <a:t>프로젝트 최종 발표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5377FE3-F6E3-49E5-897D-E109EAF3B755}"/>
              </a:ext>
            </a:extLst>
          </p:cNvPr>
          <p:cNvSpPr/>
          <p:nvPr/>
        </p:nvSpPr>
        <p:spPr>
          <a:xfrm>
            <a:off x="1143000" y="857251"/>
            <a:ext cx="6858000" cy="725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EFAB748-8A29-430F-917C-BEE713BEC6BD}"/>
              </a:ext>
            </a:extLst>
          </p:cNvPr>
          <p:cNvSpPr/>
          <p:nvPr/>
        </p:nvSpPr>
        <p:spPr>
          <a:xfrm>
            <a:off x="1143000" y="5928215"/>
            <a:ext cx="6858000" cy="725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86708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1-3.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6" y="40942"/>
            <a:ext cx="1620178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C2779C-7616-451B-862E-6771081A537D}"/>
              </a:ext>
            </a:extLst>
          </p:cNvPr>
          <p:cNvSpPr txBox="1"/>
          <p:nvPr/>
        </p:nvSpPr>
        <p:spPr>
          <a:xfrm>
            <a:off x="3103065" y="900000"/>
            <a:ext cx="293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일정표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912C29-FD96-462D-9276-46B207A31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639332"/>
              </p:ext>
            </p:extLst>
          </p:nvPr>
        </p:nvGraphicFramePr>
        <p:xfrm>
          <a:off x="795098" y="2019125"/>
          <a:ext cx="7553800" cy="393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7122">
                  <a:extLst>
                    <a:ext uri="{9D8B030D-6E8A-4147-A177-3AD203B41FA5}">
                      <a16:colId xmlns:a16="http://schemas.microsoft.com/office/drawing/2014/main" val="3634620594"/>
                    </a:ext>
                  </a:extLst>
                </a:gridCol>
                <a:gridCol w="2082521">
                  <a:extLst>
                    <a:ext uri="{9D8B030D-6E8A-4147-A177-3AD203B41FA5}">
                      <a16:colId xmlns:a16="http://schemas.microsoft.com/office/drawing/2014/main" val="3588106740"/>
                    </a:ext>
                  </a:extLst>
                </a:gridCol>
                <a:gridCol w="2784157">
                  <a:extLst>
                    <a:ext uri="{9D8B030D-6E8A-4147-A177-3AD203B41FA5}">
                      <a16:colId xmlns:a16="http://schemas.microsoft.com/office/drawing/2014/main" val="1608540964"/>
                    </a:ext>
                  </a:extLst>
                </a:gridCol>
              </a:tblGrid>
              <a:tr h="47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단계</a:t>
                      </a:r>
                    </a:p>
                  </a:txBody>
                  <a:tcPr marL="78374" marR="78374" marT="39187" marB="3918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일정</a:t>
                      </a:r>
                    </a:p>
                  </a:txBody>
                  <a:tcPr marL="78374" marR="78374" marT="39187" marB="3918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산출물</a:t>
                      </a:r>
                    </a:p>
                  </a:txBody>
                  <a:tcPr marL="78374" marR="78374" marT="39187" marB="39187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79882"/>
                  </a:ext>
                </a:extLst>
              </a:tr>
              <a:tr h="5813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계획서 초안 작성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3/28 – 3/30 (3)</a:t>
                      </a:r>
                      <a:endParaRPr lang="ko-KR" altLang="en-US" sz="1600" dirty="0"/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계획서 초안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236373"/>
                  </a:ext>
                </a:extLst>
              </a:tr>
              <a:tr h="4752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요구사항 명세서 작성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3/31 – 4/8 (9)</a:t>
                      </a:r>
                      <a:endParaRPr lang="ko-KR" altLang="en-US" sz="1600" dirty="0"/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요구사항 명세서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637676"/>
                  </a:ext>
                </a:extLst>
              </a:tr>
              <a:tr h="4752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계획서 작성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3/28 – 4/13 (17)</a:t>
                      </a:r>
                      <a:endParaRPr lang="ko-KR" altLang="en-US" sz="1600" dirty="0"/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계획서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11889"/>
                  </a:ext>
                </a:extLst>
              </a:tr>
              <a:tr h="4752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UI</a:t>
                      </a:r>
                      <a:r>
                        <a:rPr lang="ko-KR" altLang="en-US" sz="1600" dirty="0"/>
                        <a:t>디자인 설계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4/30 – 5/27 (28)</a:t>
                      </a:r>
                      <a:endParaRPr lang="ko-KR" altLang="en-US" sz="1600" dirty="0"/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디자인 설계서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52212"/>
                  </a:ext>
                </a:extLst>
              </a:tr>
              <a:tr h="4752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 구현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4/30 – 5/27 (28)</a:t>
                      </a:r>
                      <a:endParaRPr lang="ko-KR" altLang="en-US" sz="1600" dirty="0"/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Class </a:t>
                      </a:r>
                      <a:r>
                        <a:rPr lang="ko-KR" altLang="en-US" sz="1600" dirty="0"/>
                        <a:t>설계서 및 소스코드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65130"/>
                  </a:ext>
                </a:extLst>
              </a:tr>
              <a:tr h="4800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5/28 – 6/1 (5)</a:t>
                      </a:r>
                      <a:endParaRPr lang="ko-KR" altLang="en-US" sz="1600" dirty="0"/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결과 보고서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528241"/>
                  </a:ext>
                </a:extLst>
              </a:tr>
              <a:tr h="501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회의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매주 월요일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회의록</a:t>
                      </a:r>
                    </a:p>
                  </a:txBody>
                  <a:tcPr marL="78374" marR="78374" marT="39187" marB="391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37441"/>
                  </a:ext>
                </a:extLst>
              </a:tr>
            </a:tbl>
          </a:graphicData>
        </a:graphic>
      </p:graphicFrame>
      <p:sp>
        <p:nvSpPr>
          <p:cNvPr id="75" name="Rectangle 4">
            <a:extLst>
              <a:ext uri="{FF2B5EF4-FFF2-40B4-BE49-F238E27FC236}">
                <a16:creationId xmlns:a16="http://schemas.microsoft.com/office/drawing/2014/main" id="{C86C7CDF-C630-4941-A9A2-CB273BBB5E81}"/>
              </a:ext>
            </a:extLst>
          </p:cNvPr>
          <p:cNvSpPr/>
          <p:nvPr/>
        </p:nvSpPr>
        <p:spPr>
          <a:xfrm flipV="1">
            <a:off x="3936272" y="1500612"/>
            <a:ext cx="1271452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69544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1-3.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6" y="40942"/>
            <a:ext cx="1620178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E32B251-73D3-4D55-A8D6-308D449EA7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764" y="2488472"/>
            <a:ext cx="4132559" cy="2635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0CED-CA2A-4275-BF16-58AF6350735C}"/>
              </a:ext>
            </a:extLst>
          </p:cNvPr>
          <p:cNvSpPr txBox="1"/>
          <p:nvPr/>
        </p:nvSpPr>
        <p:spPr>
          <a:xfrm>
            <a:off x="869738" y="1878619"/>
            <a:ext cx="21985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GANTT CHART</a:t>
            </a:r>
            <a:endParaRPr lang="ko-KR" altLang="en-US" sz="2100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C38DBB8-6295-477A-B68D-643BFDF553C1}"/>
              </a:ext>
            </a:extLst>
          </p:cNvPr>
          <p:cNvSpPr/>
          <p:nvPr/>
        </p:nvSpPr>
        <p:spPr>
          <a:xfrm>
            <a:off x="901950" y="2254382"/>
            <a:ext cx="1843747" cy="528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C06A6-6A34-4372-BC17-FCA59B72C556}"/>
              </a:ext>
            </a:extLst>
          </p:cNvPr>
          <p:cNvSpPr txBox="1"/>
          <p:nvPr/>
        </p:nvSpPr>
        <p:spPr>
          <a:xfrm>
            <a:off x="5526647" y="1882517"/>
            <a:ext cx="21985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PERT CHART</a:t>
            </a:r>
            <a:endParaRPr lang="ko-KR" altLang="en-US" sz="2100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7288C9D-8250-44A3-AD8A-2B43221DB066}"/>
              </a:ext>
            </a:extLst>
          </p:cNvPr>
          <p:cNvSpPr/>
          <p:nvPr/>
        </p:nvSpPr>
        <p:spPr>
          <a:xfrm>
            <a:off x="5558859" y="2258281"/>
            <a:ext cx="1599587" cy="489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296EAC-F949-4809-88B8-B26EF47677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89" y="2807857"/>
            <a:ext cx="4573251" cy="2049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850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1-4.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6" y="40942"/>
            <a:ext cx="1620178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산출물 관리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898401-8276-4693-B915-E631C14E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56" y="1741629"/>
            <a:ext cx="1080000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F59246-D5A8-446C-8AFB-E15463A74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444" y="1741629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C6C73E-C2A2-409D-940E-D9DF2B9E5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000" y="3213360"/>
            <a:ext cx="1620000" cy="16200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C660B9D-5144-4336-991E-922AE67AC067}"/>
              </a:ext>
            </a:extLst>
          </p:cNvPr>
          <p:cNvCxnSpPr>
            <a:cxnSpLocks/>
          </p:cNvCxnSpPr>
          <p:nvPr/>
        </p:nvCxnSpPr>
        <p:spPr>
          <a:xfrm>
            <a:off x="2371807" y="2516761"/>
            <a:ext cx="1240073" cy="828964"/>
          </a:xfrm>
          <a:prstGeom prst="straightConnector1">
            <a:avLst/>
          </a:prstGeom>
          <a:ln w="762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F3444F0-E92D-4E6F-A810-B8318DB40608}"/>
              </a:ext>
            </a:extLst>
          </p:cNvPr>
          <p:cNvCxnSpPr>
            <a:cxnSpLocks/>
          </p:cNvCxnSpPr>
          <p:nvPr/>
        </p:nvCxnSpPr>
        <p:spPr>
          <a:xfrm flipH="1">
            <a:off x="5603966" y="2366010"/>
            <a:ext cx="1084217" cy="979715"/>
          </a:xfrm>
          <a:prstGeom prst="straightConnector1">
            <a:avLst/>
          </a:prstGeom>
          <a:ln w="762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0E9602-CCB4-4CCB-B08F-4F0B43EBFB68}"/>
              </a:ext>
            </a:extLst>
          </p:cNvPr>
          <p:cNvSpPr txBox="1"/>
          <p:nvPr/>
        </p:nvSpPr>
        <p:spPr>
          <a:xfrm>
            <a:off x="1396966" y="2855867"/>
            <a:ext cx="7651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문서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F570D-3EAD-40C6-9742-40ADEEE1FC99}"/>
              </a:ext>
            </a:extLst>
          </p:cNvPr>
          <p:cNvSpPr txBox="1"/>
          <p:nvPr/>
        </p:nvSpPr>
        <p:spPr>
          <a:xfrm>
            <a:off x="6715845" y="2820945"/>
            <a:ext cx="1316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소스 코드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B985CF-8705-4552-AD88-CC50BDA570C0}"/>
              </a:ext>
            </a:extLst>
          </p:cNvPr>
          <p:cNvSpPr txBox="1"/>
          <p:nvPr/>
        </p:nvSpPr>
        <p:spPr>
          <a:xfrm>
            <a:off x="3824100" y="4906737"/>
            <a:ext cx="149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/>
              <a:t>Git Hub</a:t>
            </a:r>
            <a:endParaRPr lang="ko-KR" altLang="en-US" sz="21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BC7F959-F74F-40B2-9194-6845D6B6C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43" y="3511988"/>
            <a:ext cx="1721644" cy="1000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C073E7-5400-4F34-A870-2B2AE27F9558}"/>
              </a:ext>
            </a:extLst>
          </p:cNvPr>
          <p:cNvSpPr txBox="1"/>
          <p:nvPr/>
        </p:nvSpPr>
        <p:spPr>
          <a:xfrm>
            <a:off x="6393093" y="4556360"/>
            <a:ext cx="19619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dirty="0"/>
              <a:t>클래스 이름</a:t>
            </a:r>
            <a:r>
              <a:rPr lang="en-US" altLang="ko-KR" sz="1350" dirty="0"/>
              <a:t>.java</a:t>
            </a:r>
            <a:endParaRPr lang="ko-KR" altLang="en-US" sz="12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D64D916-F54D-4660-A75F-ECA587E08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55" y="3369113"/>
            <a:ext cx="2150269" cy="12858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2F33E09-A575-4D50-82BB-4EC9812DF21C}"/>
              </a:ext>
            </a:extLst>
          </p:cNvPr>
          <p:cNvSpPr txBox="1"/>
          <p:nvPr/>
        </p:nvSpPr>
        <p:spPr>
          <a:xfrm>
            <a:off x="808400" y="4614070"/>
            <a:ext cx="196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월</a:t>
            </a:r>
            <a:r>
              <a:rPr lang="en-US" altLang="ko-KR" sz="1200" dirty="0"/>
              <a:t>_</a:t>
            </a:r>
            <a:r>
              <a:rPr lang="ko-KR" altLang="en-US" sz="1200" dirty="0"/>
              <a:t>일</a:t>
            </a:r>
            <a:r>
              <a:rPr lang="en-US" altLang="ko-KR" sz="1200" dirty="0"/>
              <a:t>_</a:t>
            </a:r>
            <a:r>
              <a:rPr lang="ko-KR" altLang="en-US" sz="1200" dirty="0"/>
              <a:t>조 이름</a:t>
            </a:r>
            <a:r>
              <a:rPr lang="en-US" altLang="ko-KR" sz="1200" dirty="0"/>
              <a:t>_</a:t>
            </a:r>
            <a:r>
              <a:rPr lang="ko-KR" altLang="en-US" sz="1200" dirty="0"/>
              <a:t>회의록</a:t>
            </a:r>
            <a:r>
              <a:rPr lang="en-US" altLang="ko-KR" sz="1200" dirty="0"/>
              <a:t>.doc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이름</a:t>
            </a:r>
            <a:r>
              <a:rPr lang="en-US" altLang="ko-KR" sz="1200" dirty="0"/>
              <a:t>_</a:t>
            </a:r>
            <a:r>
              <a:rPr lang="ko-KR" altLang="en-US" sz="1200" dirty="0"/>
              <a:t>조 번호</a:t>
            </a:r>
            <a:r>
              <a:rPr lang="en-US" altLang="ko-KR" sz="1200" dirty="0"/>
              <a:t>_</a:t>
            </a:r>
            <a:r>
              <a:rPr lang="ko-KR" altLang="en-US" sz="1200" dirty="0"/>
              <a:t>조 이름</a:t>
            </a:r>
            <a:r>
              <a:rPr lang="en-US" altLang="ko-KR" sz="1200" dirty="0"/>
              <a:t>.doc</a:t>
            </a:r>
          </a:p>
        </p:txBody>
      </p:sp>
    </p:spTree>
    <p:extLst>
      <p:ext uri="{BB962C8B-B14F-4D97-AF65-F5344CB8AC3E}">
        <p14:creationId xmlns:p14="http://schemas.microsoft.com/office/powerpoint/2010/main" val="97499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1-5.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7" y="40942"/>
            <a:ext cx="2196670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리스크 관리 계획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C2C189-8423-44ED-9A1B-89D438356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38360"/>
              </p:ext>
            </p:extLst>
          </p:nvPr>
        </p:nvGraphicFramePr>
        <p:xfrm>
          <a:off x="513790" y="1869439"/>
          <a:ext cx="8116420" cy="393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325">
                  <a:extLst>
                    <a:ext uri="{9D8B030D-6E8A-4147-A177-3AD203B41FA5}">
                      <a16:colId xmlns:a16="http://schemas.microsoft.com/office/drawing/2014/main" val="1620327221"/>
                    </a:ext>
                  </a:extLst>
                </a:gridCol>
                <a:gridCol w="1583538">
                  <a:extLst>
                    <a:ext uri="{9D8B030D-6E8A-4147-A177-3AD203B41FA5}">
                      <a16:colId xmlns:a16="http://schemas.microsoft.com/office/drawing/2014/main" val="1748301612"/>
                    </a:ext>
                  </a:extLst>
                </a:gridCol>
                <a:gridCol w="1727496">
                  <a:extLst>
                    <a:ext uri="{9D8B030D-6E8A-4147-A177-3AD203B41FA5}">
                      <a16:colId xmlns:a16="http://schemas.microsoft.com/office/drawing/2014/main" val="320593720"/>
                    </a:ext>
                  </a:extLst>
                </a:gridCol>
                <a:gridCol w="3215061">
                  <a:extLst>
                    <a:ext uri="{9D8B030D-6E8A-4147-A177-3AD203B41FA5}">
                      <a16:colId xmlns:a16="http://schemas.microsoft.com/office/drawing/2014/main" val="2239688108"/>
                    </a:ext>
                  </a:extLst>
                </a:gridCol>
              </a:tblGrid>
              <a:tr h="78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리스크 요소</a:t>
                      </a:r>
                    </a:p>
                  </a:txBody>
                  <a:tcPr marL="71979" marR="71979" marT="35989" marB="35989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가능성</a:t>
                      </a:r>
                    </a:p>
                  </a:txBody>
                  <a:tcPr marL="71979" marR="71979" marT="35989" marB="35989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영향도</a:t>
                      </a:r>
                    </a:p>
                  </a:txBody>
                  <a:tcPr marL="71979" marR="71979" marT="35989" marB="35989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대처 방안</a:t>
                      </a:r>
                    </a:p>
                  </a:txBody>
                  <a:tcPr marL="71979" marR="71979" marT="35989" marB="35989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05741"/>
                  </a:ext>
                </a:extLst>
              </a:tr>
              <a:tr h="78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요구사항 변동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코드의 유지보수에 중점을 두고 개발한다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00249"/>
                  </a:ext>
                </a:extLst>
              </a:tr>
              <a:tr h="78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팀원 이탈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하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중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PM</a:t>
                      </a:r>
                      <a:r>
                        <a:rPr lang="ko-KR" altLang="en-US" sz="1500" dirty="0"/>
                        <a:t>이 다른 팀원들에게 해당 업무를 적절하게 배분한다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61064"/>
                  </a:ext>
                </a:extLst>
              </a:tr>
              <a:tr h="78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개발 능력 부족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중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역할 분담을 자신 있는 분야로 배분하고 다른 팀원과 상호 보완한다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82437"/>
                  </a:ext>
                </a:extLst>
              </a:tr>
              <a:tr h="78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개발 기간 부족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중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</a:t>
                      </a:r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다음 일정을 조정하여 개발 기간을 확보한다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 marL="71979" marR="71979" marT="35989" marB="3598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62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0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4224236" y="2082935"/>
            <a:ext cx="2531624" cy="340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25" dirty="0">
                <a:solidFill>
                  <a:srgbClr val="C6AB5B"/>
                </a:solidFill>
              </a:rPr>
              <a:t>2</a:t>
            </a:r>
            <a:endParaRPr lang="ko-KR" altLang="en-US" sz="21525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6544279" y="1745449"/>
            <a:ext cx="2599717" cy="547181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2. </a:t>
            </a:r>
            <a:r>
              <a:rPr lang="ko-KR" altLang="en-US" sz="1350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6544282" y="2457607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3. UI </a:t>
            </a:r>
            <a:r>
              <a:rPr lang="ko-KR" altLang="en-US" sz="1350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6544277" y="3171121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4. Class </a:t>
            </a:r>
            <a:r>
              <a:rPr lang="ko-KR" altLang="en-US" sz="1350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6544276" y="3881925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5. </a:t>
            </a:r>
            <a:r>
              <a:rPr lang="ko-KR" altLang="en-US" sz="1350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6544275" y="4592729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6. </a:t>
            </a:r>
            <a:r>
              <a:rPr lang="ko-KR" altLang="en-US" sz="1350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6544284" y="1033290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1. </a:t>
            </a:r>
            <a:r>
              <a:rPr lang="ko-KR" altLang="en-US" sz="1350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6544284" y="5303533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7. </a:t>
            </a:r>
            <a:r>
              <a:rPr lang="ko-KR" altLang="en-US" sz="1350" dirty="0" err="1"/>
              <a:t>느낀점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33439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7" y="40942"/>
            <a:ext cx="190711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개요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5D3B2-5F7C-4433-A2B8-31D68121730E}"/>
              </a:ext>
            </a:extLst>
          </p:cNvPr>
          <p:cNvSpPr txBox="1"/>
          <p:nvPr/>
        </p:nvSpPr>
        <p:spPr>
          <a:xfrm>
            <a:off x="325099" y="2433485"/>
            <a:ext cx="4246901" cy="34624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로그인 기능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수강 과목 등록 기능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과목 별 </a:t>
            </a:r>
            <a:r>
              <a:rPr lang="en-US" altLang="ko-KR" sz="1350" dirty="0"/>
              <a:t>TO DO </a:t>
            </a:r>
            <a:r>
              <a:rPr lang="ko-KR" altLang="en-US" sz="1350" dirty="0"/>
              <a:t>항목 등록 기능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중요 </a:t>
            </a:r>
            <a:r>
              <a:rPr lang="en-US" altLang="ko-KR" sz="1350" dirty="0"/>
              <a:t>TO DO </a:t>
            </a:r>
            <a:r>
              <a:rPr lang="ko-KR" altLang="en-US" sz="1350" dirty="0"/>
              <a:t>항목 별도 표시 기능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수강 과목 </a:t>
            </a:r>
            <a:r>
              <a: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DO </a:t>
            </a:r>
            <a:r>
              <a: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 추가</a:t>
            </a:r>
            <a:r>
              <a:rPr lang="en-US" altLang="ko-KR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기능</a:t>
            </a:r>
            <a:endParaRPr lang="en-US" altLang="ko-KR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DO LIST </a:t>
            </a:r>
            <a:r>
              <a: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정렬 기능</a:t>
            </a:r>
            <a:endParaRPr lang="en-US" altLang="ko-KR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DO </a:t>
            </a:r>
            <a:r>
              <a: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 완료여부에 따른 보이기</a:t>
            </a:r>
            <a:r>
              <a:rPr lang="en-US" altLang="ko-KR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숨기기 기능</a:t>
            </a:r>
            <a:endParaRPr lang="en-US" altLang="ko-KR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마감기한 하루 전 알림 기능</a:t>
            </a:r>
            <a:endParaRPr lang="en-US" altLang="ko-KR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DO </a:t>
            </a:r>
            <a:r>
              <a: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 별도 메모 기능 </a:t>
            </a:r>
            <a:endParaRPr lang="en-US" altLang="ko-KR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491738" y="900000"/>
            <a:ext cx="416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주요 기능 및 특징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2707276" y="1547045"/>
            <a:ext cx="3729446" cy="43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5D14E9-6488-4A73-9136-9CDD7D3A4C6E}"/>
              </a:ext>
            </a:extLst>
          </p:cNvPr>
          <p:cNvSpPr/>
          <p:nvPr/>
        </p:nvSpPr>
        <p:spPr>
          <a:xfrm>
            <a:off x="1639421" y="2198940"/>
            <a:ext cx="1051560" cy="469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주요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E08502-5EF8-47AC-A490-08733D130E1F}"/>
              </a:ext>
            </a:extLst>
          </p:cNvPr>
          <p:cNvSpPr/>
          <p:nvPr/>
        </p:nvSpPr>
        <p:spPr>
          <a:xfrm>
            <a:off x="4767942" y="2433486"/>
            <a:ext cx="3984172" cy="3439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EAB77E-45BD-4A63-8B03-F720EAD4D40A}"/>
              </a:ext>
            </a:extLst>
          </p:cNvPr>
          <p:cNvSpPr/>
          <p:nvPr/>
        </p:nvSpPr>
        <p:spPr>
          <a:xfrm>
            <a:off x="6234247" y="2198940"/>
            <a:ext cx="1051560" cy="469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특징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98343-742B-433A-850C-559170047CA2}"/>
              </a:ext>
            </a:extLst>
          </p:cNvPr>
          <p:cNvSpPr/>
          <p:nvPr/>
        </p:nvSpPr>
        <p:spPr>
          <a:xfrm>
            <a:off x="4976949" y="2888336"/>
            <a:ext cx="3651068" cy="751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763226-AB0D-4D17-8348-F744DF96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944" y="2998455"/>
            <a:ext cx="540000" cy="54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94A825-41C9-4471-B020-F950C4C4989D}"/>
              </a:ext>
            </a:extLst>
          </p:cNvPr>
          <p:cNvSpPr/>
          <p:nvPr/>
        </p:nvSpPr>
        <p:spPr>
          <a:xfrm>
            <a:off x="4976949" y="3915953"/>
            <a:ext cx="3651068" cy="751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A673D8-A6D2-4F91-81F2-76B1B49F56C8}"/>
              </a:ext>
            </a:extLst>
          </p:cNvPr>
          <p:cNvSpPr/>
          <p:nvPr/>
        </p:nvSpPr>
        <p:spPr>
          <a:xfrm>
            <a:off x="4976949" y="4939219"/>
            <a:ext cx="3651068" cy="751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E50751-B8C3-4B1A-A521-419A507A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944" y="4011946"/>
            <a:ext cx="540000" cy="5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77E120-4FED-416A-BEED-91E4A0F2C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08" y="5024875"/>
            <a:ext cx="540000" cy="54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77941C-9DC4-45AA-AE26-84D97F48B2ED}"/>
              </a:ext>
            </a:extLst>
          </p:cNvPr>
          <p:cNvSpPr txBox="1"/>
          <p:nvPr/>
        </p:nvSpPr>
        <p:spPr>
          <a:xfrm>
            <a:off x="5751993" y="2998456"/>
            <a:ext cx="29380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개인 </a:t>
            </a:r>
            <a:r>
              <a:rPr lang="en-US" altLang="ko-KR" sz="1350" dirty="0"/>
              <a:t>ID/PWD</a:t>
            </a:r>
            <a:r>
              <a:rPr lang="ko-KR" altLang="en-US" sz="1350" dirty="0"/>
              <a:t> 를 서버에서 확인하여 보안성이 뛰어나다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50426-3D1E-4DEF-98BE-D91C0DAA7FC3}"/>
              </a:ext>
            </a:extLst>
          </p:cNvPr>
          <p:cNvSpPr txBox="1"/>
          <p:nvPr/>
        </p:nvSpPr>
        <p:spPr>
          <a:xfrm>
            <a:off x="5751992" y="4049230"/>
            <a:ext cx="29380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마감 하루 전 알림을 통해 사용자가</a:t>
            </a:r>
            <a:endParaRPr lang="en-US" altLang="ko-KR" sz="1350" dirty="0"/>
          </a:p>
          <a:p>
            <a:r>
              <a:rPr lang="ko-KR" altLang="en-US" sz="1350" dirty="0"/>
              <a:t>해야 할 일을 잊지 않게 한다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33F07-6292-46B1-B062-3B6B982C8C1F}"/>
              </a:ext>
            </a:extLst>
          </p:cNvPr>
          <p:cNvSpPr txBox="1"/>
          <p:nvPr/>
        </p:nvSpPr>
        <p:spPr>
          <a:xfrm>
            <a:off x="5751992" y="5080127"/>
            <a:ext cx="29380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별도의 메모를 통해 사용자는 </a:t>
            </a:r>
            <a:endParaRPr lang="en-US" altLang="ko-KR" sz="1350" dirty="0"/>
          </a:p>
          <a:p>
            <a:r>
              <a:rPr lang="ko-KR" altLang="en-US" sz="1350" dirty="0"/>
              <a:t>더 편리하게 내용을 관리할 수 있다</a:t>
            </a:r>
            <a:r>
              <a:rPr lang="en-US" altLang="ko-KR" sz="13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905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2-2.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7" y="40942"/>
            <a:ext cx="190711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분석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062296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/>
              <a:t>액터</a:t>
            </a:r>
            <a:r>
              <a:rPr lang="ko-KR" altLang="en-US" sz="3600" b="1" dirty="0"/>
              <a:t> 정의 및 다이어그램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2259874" y="1546331"/>
            <a:ext cx="5025932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205176-68A7-4E4C-93A3-4A7402637B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77" y="4681060"/>
            <a:ext cx="960120" cy="1185236"/>
          </a:xfrm>
          <a:prstGeom prst="rect">
            <a:avLst/>
          </a:prstGeom>
          <a:noFill/>
        </p:spPr>
      </p:pic>
      <p:pic>
        <p:nvPicPr>
          <p:cNvPr id="31" name="officeArt object">
            <a:extLst>
              <a:ext uri="{FF2B5EF4-FFF2-40B4-BE49-F238E27FC236}">
                <a16:creationId xmlns:a16="http://schemas.microsoft.com/office/drawing/2014/main" id="{731A1C32-1CEE-482A-8C65-5344C9E76C54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7935" y="2649313"/>
            <a:ext cx="3495404" cy="19887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600471C-4732-45A6-BA4E-47C6C5D6F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30963"/>
              </p:ext>
            </p:extLst>
          </p:nvPr>
        </p:nvGraphicFramePr>
        <p:xfrm>
          <a:off x="191363" y="3099163"/>
          <a:ext cx="4790480" cy="207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710">
                  <a:extLst>
                    <a:ext uri="{9D8B030D-6E8A-4147-A177-3AD203B41FA5}">
                      <a16:colId xmlns:a16="http://schemas.microsoft.com/office/drawing/2014/main" val="3615764328"/>
                    </a:ext>
                  </a:extLst>
                </a:gridCol>
                <a:gridCol w="3222770">
                  <a:extLst>
                    <a:ext uri="{9D8B030D-6E8A-4147-A177-3AD203B41FA5}">
                      <a16:colId xmlns:a16="http://schemas.microsoft.com/office/drawing/2014/main" val="555376212"/>
                    </a:ext>
                  </a:extLst>
                </a:gridCol>
              </a:tblGrid>
              <a:tr h="487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액터</a:t>
                      </a:r>
                      <a:endParaRPr lang="ko-KR" altLang="en-US" sz="1600" dirty="0"/>
                    </a:p>
                  </a:txBody>
                  <a:tcPr marL="82134" marR="82134" marT="41067" marB="4106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marL="82134" marR="82134" marT="41067" marB="41067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176738"/>
                  </a:ext>
                </a:extLst>
              </a:tr>
              <a:tr h="7939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</a:t>
                      </a:r>
                    </a:p>
                  </a:txBody>
                  <a:tcPr marL="82134" marR="82134" marT="41067" marB="4106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TO DO LIST </a:t>
                      </a:r>
                      <a:r>
                        <a:rPr lang="ko-KR" altLang="en-US" sz="1600" dirty="0"/>
                        <a:t>프로그램을 사용하는 모든 사용자</a:t>
                      </a:r>
                    </a:p>
                  </a:txBody>
                  <a:tcPr marL="82134" marR="82134" marT="41067" marB="4106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90086"/>
                  </a:ext>
                </a:extLst>
              </a:tr>
              <a:tr h="7939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 베이스</a:t>
                      </a:r>
                    </a:p>
                  </a:txBody>
                  <a:tcPr marL="82134" marR="82134" marT="41067" marB="4106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필요한 데이터 저장 및 호출기능을 제공</a:t>
                      </a:r>
                    </a:p>
                  </a:txBody>
                  <a:tcPr marL="82134" marR="82134" marT="41067" marB="4106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1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04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1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5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8" y="40942"/>
            <a:ext cx="190711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062296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/>
              <a:t>유스케이스</a:t>
            </a:r>
            <a:r>
              <a:rPr lang="ko-KR" altLang="en-US" sz="3600" b="1" dirty="0"/>
              <a:t> 목록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3095899" y="1512042"/>
            <a:ext cx="3357154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67C2B4-12C7-4BFE-8487-EF0705E07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34736"/>
              </p:ext>
            </p:extLst>
          </p:nvPr>
        </p:nvGraphicFramePr>
        <p:xfrm>
          <a:off x="192295" y="1977241"/>
          <a:ext cx="2904310" cy="4389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310">
                  <a:extLst>
                    <a:ext uri="{9D8B030D-6E8A-4147-A177-3AD203B41FA5}">
                      <a16:colId xmlns:a16="http://schemas.microsoft.com/office/drawing/2014/main" val="1921899408"/>
                    </a:ext>
                  </a:extLst>
                </a:gridCol>
              </a:tblGrid>
              <a:tr h="27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 기능 요구사항</a:t>
                      </a:r>
                    </a:p>
                  </a:txBody>
                  <a:tcPr marL="68580" marR="68580" marT="34290" marB="3429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16073"/>
                  </a:ext>
                </a:extLst>
              </a:tr>
              <a:tr h="279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490078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수강 과목 등록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657427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수강 과목 변경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548380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수강 과목 삭제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89336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 DO LIST </a:t>
                      </a:r>
                      <a:r>
                        <a:rPr lang="ko-KR" altLang="en-US" sz="1000" dirty="0"/>
                        <a:t>등록</a:t>
                      </a:r>
                      <a:endParaRPr lang="en-US" altLang="ko-KR" sz="10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21607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TO DO LIST</a:t>
                      </a:r>
                      <a:r>
                        <a:rPr lang="ko-KR" altLang="en-US" sz="1000" dirty="0"/>
                        <a:t> 변경</a:t>
                      </a:r>
                      <a:endParaRPr lang="en-US" altLang="ko-KR" sz="10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66357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TO DO LIST</a:t>
                      </a:r>
                      <a:r>
                        <a:rPr lang="ko-KR" altLang="en-US" sz="1000" dirty="0"/>
                        <a:t> 삭제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97625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중요 </a:t>
                      </a:r>
                      <a:r>
                        <a:rPr lang="en-US" altLang="ko-KR" sz="1000" dirty="0"/>
                        <a:t>TO DO </a:t>
                      </a:r>
                      <a:r>
                        <a:rPr lang="ko-KR" altLang="en-US" sz="1000" dirty="0"/>
                        <a:t>항목 별도 표시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45813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 DO LIST </a:t>
                      </a:r>
                      <a:r>
                        <a:rPr lang="ko-KR" altLang="en-US" sz="1000" dirty="0"/>
                        <a:t>정렬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85399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알림 기능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29759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별도 메모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7318"/>
                  </a:ext>
                </a:extLst>
              </a:tr>
              <a:tr h="3482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 </a:t>
                      </a:r>
                      <a:r>
                        <a:rPr lang="en-US" altLang="ko-KR" sz="1000" dirty="0"/>
                        <a:t>TO DO </a:t>
                      </a:r>
                      <a:r>
                        <a:rPr lang="ko-KR" altLang="en-US" sz="1000" dirty="0"/>
                        <a:t>항목 보이기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숨기기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09711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A0E4CA-B236-447C-B870-EC7CED170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676649"/>
              </p:ext>
            </p:extLst>
          </p:nvPr>
        </p:nvGraphicFramePr>
        <p:xfrm>
          <a:off x="5237254" y="1977241"/>
          <a:ext cx="3453900" cy="4389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87">
                  <a:extLst>
                    <a:ext uri="{9D8B030D-6E8A-4147-A177-3AD203B41FA5}">
                      <a16:colId xmlns:a16="http://schemas.microsoft.com/office/drawing/2014/main" val="2172516137"/>
                    </a:ext>
                  </a:extLst>
                </a:gridCol>
                <a:gridCol w="2212235">
                  <a:extLst>
                    <a:ext uri="{9D8B030D-6E8A-4147-A177-3AD203B41FA5}">
                      <a16:colId xmlns:a16="http://schemas.microsoft.com/office/drawing/2014/main" val="94452546"/>
                    </a:ext>
                  </a:extLst>
                </a:gridCol>
                <a:gridCol w="606378">
                  <a:extLst>
                    <a:ext uri="{9D8B030D-6E8A-4147-A177-3AD203B41FA5}">
                      <a16:colId xmlns:a16="http://schemas.microsoft.com/office/drawing/2014/main" val="3757801181"/>
                    </a:ext>
                  </a:extLst>
                </a:gridCol>
              </a:tblGrid>
              <a:tr h="219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ID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유스케이스</a:t>
                      </a:r>
                      <a:r>
                        <a:rPr lang="ko-KR" altLang="en-US" sz="800" dirty="0"/>
                        <a:t> 명</a:t>
                      </a:r>
                    </a:p>
                  </a:txBody>
                  <a:tcPr marL="68580" marR="68580" marT="34290" marB="3429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우선 순위</a:t>
                      </a:r>
                    </a:p>
                  </a:txBody>
                  <a:tcPr marL="68580" marR="68580" marT="34290" marB="3429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11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UC01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로그인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하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60273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UC02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과목 등록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57511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UC03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과목 변경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55208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UC04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과목 삭제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565044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UC05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TO DO </a:t>
                      </a:r>
                      <a:r>
                        <a:rPr lang="ko-KR" altLang="en-US" sz="800" dirty="0"/>
                        <a:t>항목 등록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5946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UC06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TO DO </a:t>
                      </a:r>
                      <a:r>
                        <a:rPr lang="ko-KR" altLang="en-US" sz="800" dirty="0"/>
                        <a:t>항목 변경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42676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UC07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TO DO </a:t>
                      </a:r>
                      <a:r>
                        <a:rPr lang="ko-KR" altLang="en-US" sz="800" dirty="0"/>
                        <a:t>항목 삭제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313253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UC08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중요 </a:t>
                      </a:r>
                      <a:r>
                        <a:rPr lang="en-US" altLang="ko-KR" sz="800" dirty="0"/>
                        <a:t>TO DO </a:t>
                      </a:r>
                      <a:r>
                        <a:rPr lang="ko-KR" altLang="en-US" sz="800" dirty="0"/>
                        <a:t>항목 별도 표시 및 우선순위 표시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91958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UC09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TO DO LIST </a:t>
                      </a:r>
                      <a:r>
                        <a:rPr lang="ko-KR" altLang="en-US" sz="800" dirty="0"/>
                        <a:t>과목명 정렬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31305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UC10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TO DO LIST </a:t>
                      </a:r>
                      <a:r>
                        <a:rPr lang="ko-KR" altLang="en-US" sz="800" dirty="0"/>
                        <a:t>마감 기한 정렬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91124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UC11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TO DO LIST </a:t>
                      </a:r>
                      <a:r>
                        <a:rPr lang="ko-KR" altLang="en-US" sz="800" dirty="0"/>
                        <a:t>실제 마감일 정렬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074959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UC12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TO DO LIST </a:t>
                      </a:r>
                      <a:r>
                        <a:rPr lang="ko-KR" altLang="en-US" sz="800" dirty="0"/>
                        <a:t>완료 여부 정렬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643604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UC13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TO DO LIST </a:t>
                      </a:r>
                      <a:r>
                        <a:rPr lang="ko-KR" altLang="en-US" sz="800" dirty="0"/>
                        <a:t>우선 순위 정렬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04036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UC14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TO DO LIST </a:t>
                      </a:r>
                      <a:r>
                        <a:rPr lang="ko-KR" altLang="en-US" sz="800" dirty="0"/>
                        <a:t>알림 예약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하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72470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UC15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TO DO LIST </a:t>
                      </a:r>
                      <a:r>
                        <a:rPr lang="ko-KR" altLang="en-US" sz="800" dirty="0"/>
                        <a:t>알림 실행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하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454944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UC16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별도 메모 작성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하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896400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UC17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별도 메모 변경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하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25692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UC18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완료 </a:t>
                      </a:r>
                      <a:r>
                        <a:rPr lang="en-US" altLang="ko-KR" sz="800" dirty="0"/>
                        <a:t>TO DO </a:t>
                      </a:r>
                      <a:r>
                        <a:rPr lang="ko-KR" altLang="en-US" sz="800" dirty="0"/>
                        <a:t>항목 보이기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숨기기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하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38266"/>
                  </a:ext>
                </a:extLst>
              </a:tr>
              <a:tr h="2194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UC19</a:t>
                      </a:r>
                      <a:endParaRPr lang="ko-KR" altLang="en-US" sz="8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데이터 베이스 연결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78085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0FA0308-2800-43A8-88F2-85BF71FEB023}"/>
              </a:ext>
            </a:extLst>
          </p:cNvPr>
          <p:cNvSpPr/>
          <p:nvPr/>
        </p:nvSpPr>
        <p:spPr>
          <a:xfrm>
            <a:off x="3536156" y="3250407"/>
            <a:ext cx="1357313" cy="1664494"/>
          </a:xfrm>
          <a:prstGeom prst="right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705880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7" y="40942"/>
            <a:ext cx="190711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062296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/>
              <a:t>유스케이스</a:t>
            </a:r>
            <a:r>
              <a:rPr lang="ko-KR" altLang="en-US" sz="3600" b="1" dirty="0"/>
              <a:t> 다이어그램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2447814" y="1529186"/>
            <a:ext cx="4633890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F46582-179A-4684-9AA5-2973C53F88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98" y="1868548"/>
            <a:ext cx="6378676" cy="4526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2870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7" y="40942"/>
            <a:ext cx="190711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062296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/>
              <a:t>유스케이스</a:t>
            </a:r>
            <a:r>
              <a:rPr lang="ko-KR" altLang="en-US" sz="3600" b="1" dirty="0"/>
              <a:t> 및 화면 기술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2254332" y="1526863"/>
            <a:ext cx="4943475" cy="55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8E1C73-3D5C-4B98-AEF4-494F49DE7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084628"/>
              </p:ext>
            </p:extLst>
          </p:nvPr>
        </p:nvGraphicFramePr>
        <p:xfrm>
          <a:off x="287723" y="2214559"/>
          <a:ext cx="3933218" cy="4203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153">
                  <a:extLst>
                    <a:ext uri="{9D8B030D-6E8A-4147-A177-3AD203B41FA5}">
                      <a16:colId xmlns:a16="http://schemas.microsoft.com/office/drawing/2014/main" val="695466808"/>
                    </a:ext>
                  </a:extLst>
                </a:gridCol>
                <a:gridCol w="1127330">
                  <a:extLst>
                    <a:ext uri="{9D8B030D-6E8A-4147-A177-3AD203B41FA5}">
                      <a16:colId xmlns:a16="http://schemas.microsoft.com/office/drawing/2014/main" val="521620016"/>
                    </a:ext>
                  </a:extLst>
                </a:gridCol>
                <a:gridCol w="2358735">
                  <a:extLst>
                    <a:ext uri="{9D8B030D-6E8A-4147-A177-3AD203B41FA5}">
                      <a16:colId xmlns:a16="http://schemas.microsoft.com/office/drawing/2014/main" val="1031667662"/>
                    </a:ext>
                  </a:extLst>
                </a:gridCol>
              </a:tblGrid>
              <a:tr h="2870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설명</a:t>
                      </a:r>
                      <a:endParaRPr lang="ko-KR" sz="6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To do List </a:t>
                      </a:r>
                      <a:r>
                        <a:rPr lang="ko-KR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프로그램을 사용하기 위해 </a:t>
                      </a:r>
                      <a:r>
                        <a:rPr lang="en-US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user-id </a:t>
                      </a:r>
                      <a:r>
                        <a:rPr lang="ko-KR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와 </a:t>
                      </a:r>
                      <a:r>
                        <a:rPr lang="en-US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user-pw</a:t>
                      </a:r>
                      <a:r>
                        <a:rPr lang="ko-KR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를 입력하고 로그인한다</a:t>
                      </a:r>
                      <a:r>
                        <a:rPr lang="en-US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.</a:t>
                      </a:r>
                      <a:endParaRPr lang="ko-KR" sz="8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 Unicode MS"/>
                      </a:endParaRPr>
                    </a:p>
                  </a:txBody>
                  <a:tcPr marL="32007" marR="32007" marT="32007" marB="32007" anchor="ctr"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102105"/>
                  </a:ext>
                </a:extLst>
              </a:tr>
              <a:tr h="3298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관련 </a:t>
                      </a:r>
                      <a:r>
                        <a:rPr lang="ko-KR" sz="600" kern="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액터</a:t>
                      </a:r>
                      <a:endParaRPr lang="ko-KR" sz="6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사용자 , 데이터베이스</a:t>
                      </a:r>
                      <a:endParaRPr lang="ko-KR" sz="6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37484"/>
                  </a:ext>
                </a:extLst>
              </a:tr>
              <a:tr h="3298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사전 조건</a:t>
                      </a:r>
                      <a:endParaRPr lang="ko-KR" sz="6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-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330420"/>
                  </a:ext>
                </a:extLst>
              </a:tr>
              <a:tr h="3298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사후 조건</a:t>
                      </a:r>
                      <a:endParaRPr lang="ko-KR" sz="6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로그인이 완료되면 메인 화면을 띄운다.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44123"/>
                  </a:ext>
                </a:extLst>
              </a:tr>
              <a:tr h="2061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기본 흐름</a:t>
                      </a:r>
                      <a:endParaRPr lang="ko-KR" sz="6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</a:t>
                      </a:r>
                      <a:endParaRPr lang="ko-KR" sz="6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사용자가 로그인 버튼을 누른다.</a:t>
                      </a:r>
                      <a:endParaRPr lang="ko-KR" sz="6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279272"/>
                  </a:ext>
                </a:extLst>
              </a:tr>
              <a:tr h="206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B02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시스템은 메인 화면을 출력한다.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585254"/>
                  </a:ext>
                </a:extLst>
              </a:tr>
              <a:tr h="3298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대안 흐름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A01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오류 메시지를 닫으면 이전 화면 그대로 출력한다.</a:t>
                      </a:r>
                      <a:endParaRPr lang="ko-KR" sz="6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759440"/>
                  </a:ext>
                </a:extLst>
              </a:tr>
              <a:tr h="453502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예외 흐름</a:t>
                      </a:r>
                      <a:endParaRPr lang="ko-KR" sz="6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E01</a:t>
                      </a:r>
                      <a:endParaRPr lang="ko-KR" sz="6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 에서 ID/PWD가 미 입력된 경우 시스템은 오류 메시지를 출력하고 메인 화면을 출력하지 않는다.</a:t>
                      </a:r>
                      <a:endParaRPr lang="ko-KR" sz="6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001687"/>
                  </a:ext>
                </a:extLst>
              </a:tr>
              <a:tr h="453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E02</a:t>
                      </a:r>
                      <a:endParaRPr lang="ko-KR" sz="6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B01에서 </a:t>
                      </a:r>
                      <a:r>
                        <a:rPr lang="ko-KR" sz="600" kern="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ID가</a:t>
                      </a: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존재하지 않다면, 시스템은 오류 메시지를 출력하고 메인 화면을 출력하지 않는다</a:t>
                      </a:r>
                      <a:endParaRPr lang="ko-KR" sz="6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68443"/>
                  </a:ext>
                </a:extLst>
              </a:tr>
              <a:tr h="453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E03</a:t>
                      </a:r>
                      <a:endParaRPr lang="ko-KR" sz="6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B01에서 </a:t>
                      </a:r>
                      <a:r>
                        <a:rPr lang="ko-KR" sz="600" kern="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ID에</a:t>
                      </a: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맞는 </a:t>
                      </a:r>
                      <a:r>
                        <a:rPr lang="ko-KR" sz="600" kern="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PWD가</a:t>
                      </a: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입력되지 않았다면 시스템은 오류 메시지를 출력하고 메인 화면을 출력하지 않는다.</a:t>
                      </a:r>
                      <a:endParaRPr lang="ko-KR" sz="6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126781"/>
                  </a:ext>
                </a:extLst>
              </a:tr>
              <a:tr h="206137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시나리오</a:t>
                      </a:r>
                      <a:endParaRPr lang="ko-KR" sz="6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2007" marR="32007" marT="32007" marB="3200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SN001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B01→B02</a:t>
                      </a:r>
                      <a:endParaRPr lang="ko-KR" sz="6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361436"/>
                  </a:ext>
                </a:extLst>
              </a:tr>
              <a:tr h="206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SN002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B01→E01→A01→B02</a:t>
                      </a:r>
                      <a:endParaRPr lang="ko-KR" sz="6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10896"/>
                  </a:ext>
                </a:extLst>
              </a:tr>
              <a:tr h="206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SN003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B01→E01→A01→B02</a:t>
                      </a:r>
                      <a:endParaRPr lang="ko-KR" sz="6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30569"/>
                  </a:ext>
                </a:extLst>
              </a:tr>
              <a:tr h="206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6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SN004</a:t>
                      </a:r>
                      <a:endParaRPr lang="ko-KR" sz="6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6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B01→E01→A01→B02</a:t>
                      </a:r>
                      <a:endParaRPr lang="ko-KR" sz="6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2007" marR="32007" marT="32007" marB="320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125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51F382F-DD43-4145-B36E-FB9D20A7D716}"/>
              </a:ext>
            </a:extLst>
          </p:cNvPr>
          <p:cNvSpPr txBox="1"/>
          <p:nvPr/>
        </p:nvSpPr>
        <p:spPr>
          <a:xfrm>
            <a:off x="396409" y="1765219"/>
            <a:ext cx="12430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UC01 </a:t>
            </a:r>
            <a:r>
              <a:rPr lang="ko-KR" altLang="en-US" sz="1350" dirty="0"/>
              <a:t>로그인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79BD02-7494-4D40-8FF2-AAAC2D81D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01426"/>
              </p:ext>
            </p:extLst>
          </p:nvPr>
        </p:nvGraphicFramePr>
        <p:xfrm>
          <a:off x="4439128" y="2209525"/>
          <a:ext cx="4269105" cy="4203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6247">
                  <a:extLst>
                    <a:ext uri="{9D8B030D-6E8A-4147-A177-3AD203B41FA5}">
                      <a16:colId xmlns:a16="http://schemas.microsoft.com/office/drawing/2014/main" val="3145621909"/>
                    </a:ext>
                  </a:extLst>
                </a:gridCol>
                <a:gridCol w="1163607">
                  <a:extLst>
                    <a:ext uri="{9D8B030D-6E8A-4147-A177-3AD203B41FA5}">
                      <a16:colId xmlns:a16="http://schemas.microsoft.com/office/drawing/2014/main" val="3362240771"/>
                    </a:ext>
                  </a:extLst>
                </a:gridCol>
                <a:gridCol w="722801">
                  <a:extLst>
                    <a:ext uri="{9D8B030D-6E8A-4147-A177-3AD203B41FA5}">
                      <a16:colId xmlns:a16="http://schemas.microsoft.com/office/drawing/2014/main" val="4061163728"/>
                    </a:ext>
                  </a:extLst>
                </a:gridCol>
                <a:gridCol w="1606450">
                  <a:extLst>
                    <a:ext uri="{9D8B030D-6E8A-4147-A177-3AD203B41FA5}">
                      <a16:colId xmlns:a16="http://schemas.microsoft.com/office/drawing/2014/main" val="2148030757"/>
                    </a:ext>
                  </a:extLst>
                </a:gridCol>
              </a:tblGrid>
              <a:tr h="397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화면 ID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8100" marR="38100" marT="38100" marB="3810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SC001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8100" marR="38100" marT="38100" marB="3810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화면 명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8100" marR="38100" marT="38100" marB="3810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로그인화면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8100" marR="38100" marT="38100" marB="38100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225372"/>
                  </a:ext>
                </a:extLst>
              </a:tr>
              <a:tr h="34080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화면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8100" marR="38100" marT="38100" marB="38100" anchor="ctr"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8100" marR="38100" marT="38100" marB="381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173215"/>
                  </a:ext>
                </a:extLst>
              </a:tr>
              <a:tr h="397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요구사항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38100" marR="38100" marT="38100" marB="38100" anchor="ctr"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ID와</a:t>
                      </a: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</a:t>
                      </a:r>
                      <a:r>
                        <a:rPr lang="ko-KR" sz="800" kern="10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</a:t>
                      </a: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/</a:t>
                      </a:r>
                      <a:r>
                        <a:rPr lang="ko-KR" sz="800" kern="10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W를</a:t>
                      </a: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입력한 후 로그인한다.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38100" marR="38100" marT="38100" marB="38100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482738"/>
                  </a:ext>
                </a:extLst>
              </a:tr>
            </a:tbl>
          </a:graphicData>
        </a:graphic>
      </p:graphicFrame>
      <p:pic>
        <p:nvPicPr>
          <p:cNvPr id="1025" name="그림 3" descr="로그인">
            <a:extLst>
              <a:ext uri="{FF2B5EF4-FFF2-40B4-BE49-F238E27FC236}">
                <a16:creationId xmlns:a16="http://schemas.microsoft.com/office/drawing/2014/main" id="{5B2EEF7F-C149-408F-8004-4C8D0528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523" y="2926200"/>
            <a:ext cx="3193256" cy="25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F86E51-6643-45F9-A12B-3AE73F92D02A}"/>
              </a:ext>
            </a:extLst>
          </p:cNvPr>
          <p:cNvSpPr txBox="1"/>
          <p:nvPr/>
        </p:nvSpPr>
        <p:spPr>
          <a:xfrm>
            <a:off x="4511040" y="1765218"/>
            <a:ext cx="12430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SC001 </a:t>
            </a:r>
            <a:r>
              <a:rPr lang="ko-KR" altLang="en-US" sz="1350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99919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87">
            <a:extLst>
              <a:ext uri="{FF2B5EF4-FFF2-40B4-BE49-F238E27FC236}">
                <a16:creationId xmlns:a16="http://schemas.microsoft.com/office/drawing/2014/main" id="{2FF7AD24-DA4C-44AE-B4BF-C127E673CC62}"/>
              </a:ext>
            </a:extLst>
          </p:cNvPr>
          <p:cNvSpPr/>
          <p:nvPr/>
        </p:nvSpPr>
        <p:spPr>
          <a:xfrm>
            <a:off x="1557894" y="1225641"/>
            <a:ext cx="176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계획</a:t>
            </a:r>
          </a:p>
        </p:txBody>
      </p:sp>
      <p:sp>
        <p:nvSpPr>
          <p:cNvPr id="117" name="Rectangle 87">
            <a:extLst>
              <a:ext uri="{FF2B5EF4-FFF2-40B4-BE49-F238E27FC236}">
                <a16:creationId xmlns:a16="http://schemas.microsoft.com/office/drawing/2014/main" id="{BB559998-3D82-4E9D-B441-360587335927}"/>
              </a:ext>
            </a:extLst>
          </p:cNvPr>
          <p:cNvSpPr/>
          <p:nvPr/>
        </p:nvSpPr>
        <p:spPr>
          <a:xfrm>
            <a:off x="1546229" y="3130829"/>
            <a:ext cx="176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명세</a:t>
            </a:r>
          </a:p>
        </p:txBody>
      </p:sp>
      <p:sp>
        <p:nvSpPr>
          <p:cNvPr id="118" name="Rectangle 87">
            <a:extLst>
              <a:ext uri="{FF2B5EF4-FFF2-40B4-BE49-F238E27FC236}">
                <a16:creationId xmlns:a16="http://schemas.microsoft.com/office/drawing/2014/main" id="{1990A934-AAAC-49CA-9CC9-7E6476AB883A}"/>
              </a:ext>
            </a:extLst>
          </p:cNvPr>
          <p:cNvSpPr/>
          <p:nvPr/>
        </p:nvSpPr>
        <p:spPr>
          <a:xfrm>
            <a:off x="1632049" y="4878154"/>
            <a:ext cx="1764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 설계</a:t>
            </a:r>
          </a:p>
        </p:txBody>
      </p:sp>
      <p:sp>
        <p:nvSpPr>
          <p:cNvPr id="119" name="Rectangle 87">
            <a:extLst>
              <a:ext uri="{FF2B5EF4-FFF2-40B4-BE49-F238E27FC236}">
                <a16:creationId xmlns:a16="http://schemas.microsoft.com/office/drawing/2014/main" id="{09A2B951-811E-456E-8A73-469557C9C537}"/>
              </a:ext>
            </a:extLst>
          </p:cNvPr>
          <p:cNvSpPr/>
          <p:nvPr/>
        </p:nvSpPr>
        <p:spPr>
          <a:xfrm>
            <a:off x="5353688" y="2425902"/>
            <a:ext cx="90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</a:t>
            </a:r>
          </a:p>
        </p:txBody>
      </p:sp>
      <p:sp>
        <p:nvSpPr>
          <p:cNvPr id="120" name="Rectangle 87">
            <a:extLst>
              <a:ext uri="{FF2B5EF4-FFF2-40B4-BE49-F238E27FC236}">
                <a16:creationId xmlns:a16="http://schemas.microsoft.com/office/drawing/2014/main" id="{A7FF288F-78A6-46B9-86B4-CEC524481E50}"/>
              </a:ext>
            </a:extLst>
          </p:cNvPr>
          <p:cNvSpPr/>
          <p:nvPr/>
        </p:nvSpPr>
        <p:spPr>
          <a:xfrm>
            <a:off x="5118989" y="3825980"/>
            <a:ext cx="1642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영상</a:t>
            </a:r>
          </a:p>
        </p:txBody>
      </p:sp>
      <p:sp>
        <p:nvSpPr>
          <p:cNvPr id="121" name="Rectangle 87">
            <a:extLst>
              <a:ext uri="{FF2B5EF4-FFF2-40B4-BE49-F238E27FC236}">
                <a16:creationId xmlns:a16="http://schemas.microsoft.com/office/drawing/2014/main" id="{828C7412-91D7-41CA-BDBE-CACB639E584E}"/>
              </a:ext>
            </a:extLst>
          </p:cNvPr>
          <p:cNvSpPr/>
          <p:nvPr/>
        </p:nvSpPr>
        <p:spPr>
          <a:xfrm>
            <a:off x="5306872" y="4876151"/>
            <a:ext cx="996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endParaRPr lang="ko-KR" altLang="en-US" b="1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2" name="Group 411">
            <a:extLst>
              <a:ext uri="{FF2B5EF4-FFF2-40B4-BE49-F238E27FC236}">
                <a16:creationId xmlns:a16="http://schemas.microsoft.com/office/drawing/2014/main" id="{F32E7E2D-A42C-4728-95AE-E887C1D147CD}"/>
              </a:ext>
            </a:extLst>
          </p:cNvPr>
          <p:cNvGrpSpPr/>
          <p:nvPr/>
        </p:nvGrpSpPr>
        <p:grpSpPr>
          <a:xfrm>
            <a:off x="1372718" y="1263797"/>
            <a:ext cx="266039" cy="304373"/>
            <a:chOff x="1855214" y="1333680"/>
            <a:chExt cx="306961" cy="301037"/>
          </a:xfrm>
        </p:grpSpPr>
        <p:sp>
          <p:nvSpPr>
            <p:cNvPr id="123" name="Isosceles Triangle 412">
              <a:extLst>
                <a:ext uri="{FF2B5EF4-FFF2-40B4-BE49-F238E27FC236}">
                  <a16:creationId xmlns:a16="http://schemas.microsoft.com/office/drawing/2014/main" id="{4DB9D632-4BBB-47BE-A473-978617B3B148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4" name="Isosceles Triangle 413">
              <a:extLst>
                <a:ext uri="{FF2B5EF4-FFF2-40B4-BE49-F238E27FC236}">
                  <a16:creationId xmlns:a16="http://schemas.microsoft.com/office/drawing/2014/main" id="{93C2B31F-76E4-4DCE-A906-9A040D642556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25" name="Group 411">
            <a:extLst>
              <a:ext uri="{FF2B5EF4-FFF2-40B4-BE49-F238E27FC236}">
                <a16:creationId xmlns:a16="http://schemas.microsoft.com/office/drawing/2014/main" id="{B935249A-5428-49F7-A492-ADD22257625A}"/>
              </a:ext>
            </a:extLst>
          </p:cNvPr>
          <p:cNvGrpSpPr/>
          <p:nvPr/>
        </p:nvGrpSpPr>
        <p:grpSpPr>
          <a:xfrm>
            <a:off x="1372718" y="3172705"/>
            <a:ext cx="266039" cy="304373"/>
            <a:chOff x="1855214" y="1333680"/>
            <a:chExt cx="306961" cy="301037"/>
          </a:xfrm>
        </p:grpSpPr>
        <p:sp>
          <p:nvSpPr>
            <p:cNvPr id="126" name="Isosceles Triangle 412">
              <a:extLst>
                <a:ext uri="{FF2B5EF4-FFF2-40B4-BE49-F238E27FC236}">
                  <a16:creationId xmlns:a16="http://schemas.microsoft.com/office/drawing/2014/main" id="{07D801D8-114A-4709-A6FA-6DB733A1EF62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7" name="Isosceles Triangle 413">
              <a:extLst>
                <a:ext uri="{FF2B5EF4-FFF2-40B4-BE49-F238E27FC236}">
                  <a16:creationId xmlns:a16="http://schemas.microsoft.com/office/drawing/2014/main" id="{D4E05E34-0942-4BD6-882A-4359A67B8343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28" name="Group 411">
            <a:extLst>
              <a:ext uri="{FF2B5EF4-FFF2-40B4-BE49-F238E27FC236}">
                <a16:creationId xmlns:a16="http://schemas.microsoft.com/office/drawing/2014/main" id="{154B18FA-453D-4826-AFBA-6AEB2255533C}"/>
              </a:ext>
            </a:extLst>
          </p:cNvPr>
          <p:cNvGrpSpPr/>
          <p:nvPr/>
        </p:nvGrpSpPr>
        <p:grpSpPr>
          <a:xfrm>
            <a:off x="1372718" y="4890518"/>
            <a:ext cx="266039" cy="304373"/>
            <a:chOff x="1855214" y="1333680"/>
            <a:chExt cx="306961" cy="301037"/>
          </a:xfrm>
        </p:grpSpPr>
        <p:sp>
          <p:nvSpPr>
            <p:cNvPr id="129" name="Isosceles Triangle 412">
              <a:extLst>
                <a:ext uri="{FF2B5EF4-FFF2-40B4-BE49-F238E27FC236}">
                  <a16:creationId xmlns:a16="http://schemas.microsoft.com/office/drawing/2014/main" id="{B088E776-CDD8-485F-A36D-F5200A6D8396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0" name="Isosceles Triangle 413">
              <a:extLst>
                <a:ext uri="{FF2B5EF4-FFF2-40B4-BE49-F238E27FC236}">
                  <a16:creationId xmlns:a16="http://schemas.microsoft.com/office/drawing/2014/main" id="{714C070A-C999-4EF0-B2C2-2816EBC27B82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31" name="Group 411">
            <a:extLst>
              <a:ext uri="{FF2B5EF4-FFF2-40B4-BE49-F238E27FC236}">
                <a16:creationId xmlns:a16="http://schemas.microsoft.com/office/drawing/2014/main" id="{253DB446-1BBF-420F-8AF8-7E23E7FA2B3D}"/>
              </a:ext>
            </a:extLst>
          </p:cNvPr>
          <p:cNvGrpSpPr/>
          <p:nvPr/>
        </p:nvGrpSpPr>
        <p:grpSpPr>
          <a:xfrm>
            <a:off x="5086637" y="2446841"/>
            <a:ext cx="266039" cy="304373"/>
            <a:chOff x="1855214" y="1333680"/>
            <a:chExt cx="306961" cy="301037"/>
          </a:xfrm>
        </p:grpSpPr>
        <p:sp>
          <p:nvSpPr>
            <p:cNvPr id="132" name="Isosceles Triangle 412">
              <a:extLst>
                <a:ext uri="{FF2B5EF4-FFF2-40B4-BE49-F238E27FC236}">
                  <a16:creationId xmlns:a16="http://schemas.microsoft.com/office/drawing/2014/main" id="{C9803B54-694F-4F00-B963-2BB0C32EF2C4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3" name="Isosceles Triangle 413">
              <a:extLst>
                <a:ext uri="{FF2B5EF4-FFF2-40B4-BE49-F238E27FC236}">
                  <a16:creationId xmlns:a16="http://schemas.microsoft.com/office/drawing/2014/main" id="{AE71B1AD-7884-48BE-8213-E86D0AABA447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34" name="Group 411">
            <a:extLst>
              <a:ext uri="{FF2B5EF4-FFF2-40B4-BE49-F238E27FC236}">
                <a16:creationId xmlns:a16="http://schemas.microsoft.com/office/drawing/2014/main" id="{2DE38599-C3A4-45E3-B620-52BB63037EE6}"/>
              </a:ext>
            </a:extLst>
          </p:cNvPr>
          <p:cNvGrpSpPr/>
          <p:nvPr/>
        </p:nvGrpSpPr>
        <p:grpSpPr>
          <a:xfrm>
            <a:off x="5080941" y="3844448"/>
            <a:ext cx="266039" cy="304373"/>
            <a:chOff x="1855214" y="1333680"/>
            <a:chExt cx="306961" cy="301037"/>
          </a:xfrm>
        </p:grpSpPr>
        <p:sp>
          <p:nvSpPr>
            <p:cNvPr id="135" name="Isosceles Triangle 412">
              <a:extLst>
                <a:ext uri="{FF2B5EF4-FFF2-40B4-BE49-F238E27FC236}">
                  <a16:creationId xmlns:a16="http://schemas.microsoft.com/office/drawing/2014/main" id="{7EA74818-B65A-4544-B9FA-1A057DC281F6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6" name="Isosceles Triangle 413">
              <a:extLst>
                <a:ext uri="{FF2B5EF4-FFF2-40B4-BE49-F238E27FC236}">
                  <a16:creationId xmlns:a16="http://schemas.microsoft.com/office/drawing/2014/main" id="{07BF2B07-ED03-49E5-AC6B-49EE1BE8EC83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37" name="Group 411">
            <a:extLst>
              <a:ext uri="{FF2B5EF4-FFF2-40B4-BE49-F238E27FC236}">
                <a16:creationId xmlns:a16="http://schemas.microsoft.com/office/drawing/2014/main" id="{201AC7F7-43FD-4C4B-849E-ECF6E1845F30}"/>
              </a:ext>
            </a:extLst>
          </p:cNvPr>
          <p:cNvGrpSpPr/>
          <p:nvPr/>
        </p:nvGrpSpPr>
        <p:grpSpPr>
          <a:xfrm>
            <a:off x="5086481" y="4894271"/>
            <a:ext cx="266039" cy="304373"/>
            <a:chOff x="1855214" y="1333680"/>
            <a:chExt cx="306961" cy="301037"/>
          </a:xfrm>
        </p:grpSpPr>
        <p:sp>
          <p:nvSpPr>
            <p:cNvPr id="138" name="Isosceles Triangle 412">
              <a:extLst>
                <a:ext uri="{FF2B5EF4-FFF2-40B4-BE49-F238E27FC236}">
                  <a16:creationId xmlns:a16="http://schemas.microsoft.com/office/drawing/2014/main" id="{0B7E2D0A-3E29-486A-9B69-31744701A07F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9" name="Isosceles Triangle 413">
              <a:extLst>
                <a:ext uri="{FF2B5EF4-FFF2-40B4-BE49-F238E27FC236}">
                  <a16:creationId xmlns:a16="http://schemas.microsoft.com/office/drawing/2014/main" id="{D2058926-8635-4477-B1EA-62620AF653F3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ACECC5-7BEB-42EC-B501-1D1E12FDD0D7}"/>
              </a:ext>
            </a:extLst>
          </p:cNvPr>
          <p:cNvSpPr txBox="1"/>
          <p:nvPr/>
        </p:nvSpPr>
        <p:spPr>
          <a:xfrm>
            <a:off x="1650421" y="1646333"/>
            <a:ext cx="238887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프로젝트 개요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규모산정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일정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산출물 관리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리스크 관리 계획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5F357F-A65D-4EF9-B18F-0A8B77EEEF69}"/>
              </a:ext>
            </a:extLst>
          </p:cNvPr>
          <p:cNvSpPr txBox="1"/>
          <p:nvPr/>
        </p:nvSpPr>
        <p:spPr>
          <a:xfrm>
            <a:off x="1597637" y="3521120"/>
            <a:ext cx="23888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시스템 개요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사용자 분석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요구사항 분석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60CCEF3-E7E1-4004-BCA5-4A05E76AF95F}"/>
              </a:ext>
            </a:extLst>
          </p:cNvPr>
          <p:cNvSpPr txBox="1"/>
          <p:nvPr/>
        </p:nvSpPr>
        <p:spPr>
          <a:xfrm>
            <a:off x="1679878" y="5267651"/>
            <a:ext cx="23888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350" dirty="0"/>
              <a:t>System Map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350" dirty="0"/>
              <a:t>System Process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사용자 인터페이스</a:t>
            </a:r>
          </a:p>
        </p:txBody>
      </p:sp>
      <p:sp>
        <p:nvSpPr>
          <p:cNvPr id="142" name="Rectangle 87">
            <a:extLst>
              <a:ext uri="{FF2B5EF4-FFF2-40B4-BE49-F238E27FC236}">
                <a16:creationId xmlns:a16="http://schemas.microsoft.com/office/drawing/2014/main" id="{1336AE4C-8AA8-470A-833B-F12BFC2699DA}"/>
              </a:ext>
            </a:extLst>
          </p:cNvPr>
          <p:cNvSpPr/>
          <p:nvPr/>
        </p:nvSpPr>
        <p:spPr>
          <a:xfrm>
            <a:off x="5346980" y="1198838"/>
            <a:ext cx="1318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</a:t>
            </a:r>
            <a:r>
              <a:rPr lang="ko-KR" altLang="en-US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</a:p>
        </p:txBody>
      </p:sp>
      <p:grpSp>
        <p:nvGrpSpPr>
          <p:cNvPr id="143" name="Group 411">
            <a:extLst>
              <a:ext uri="{FF2B5EF4-FFF2-40B4-BE49-F238E27FC236}">
                <a16:creationId xmlns:a16="http://schemas.microsoft.com/office/drawing/2014/main" id="{BADD1BD3-6C1A-4345-B513-E723B9112B82}"/>
              </a:ext>
            </a:extLst>
          </p:cNvPr>
          <p:cNvGrpSpPr/>
          <p:nvPr/>
        </p:nvGrpSpPr>
        <p:grpSpPr>
          <a:xfrm>
            <a:off x="5087649" y="1240714"/>
            <a:ext cx="266039" cy="304373"/>
            <a:chOff x="1855214" y="1333680"/>
            <a:chExt cx="306961" cy="301037"/>
          </a:xfrm>
        </p:grpSpPr>
        <p:sp>
          <p:nvSpPr>
            <p:cNvPr id="144" name="Isosceles Triangle 412">
              <a:extLst>
                <a:ext uri="{FF2B5EF4-FFF2-40B4-BE49-F238E27FC236}">
                  <a16:creationId xmlns:a16="http://schemas.microsoft.com/office/drawing/2014/main" id="{7F0313CC-6635-4E6B-AD51-715B1BB173DF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5" name="Isosceles Triangle 413">
              <a:extLst>
                <a:ext uri="{FF2B5EF4-FFF2-40B4-BE49-F238E27FC236}">
                  <a16:creationId xmlns:a16="http://schemas.microsoft.com/office/drawing/2014/main" id="{63479FAF-EA68-4D60-8697-A1ECC3CA2A1E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47" name="Group 25">
            <a:extLst>
              <a:ext uri="{FF2B5EF4-FFF2-40B4-BE49-F238E27FC236}">
                <a16:creationId xmlns:a16="http://schemas.microsoft.com/office/drawing/2014/main" id="{6112F892-3EBD-48D1-AA83-306F93B18D20}"/>
              </a:ext>
            </a:extLst>
          </p:cNvPr>
          <p:cNvGrpSpPr/>
          <p:nvPr/>
        </p:nvGrpSpPr>
        <p:grpSpPr>
          <a:xfrm>
            <a:off x="0" y="-6158"/>
            <a:ext cx="3095897" cy="469089"/>
            <a:chOff x="0" y="-1"/>
            <a:chExt cx="1855213" cy="409339"/>
          </a:xfrm>
        </p:grpSpPr>
        <p:sp>
          <p:nvSpPr>
            <p:cNvPr id="148" name="Rectangle 26">
              <a:extLst>
                <a:ext uri="{FF2B5EF4-FFF2-40B4-BE49-F238E27FC236}">
                  <a16:creationId xmlns:a16="http://schemas.microsoft.com/office/drawing/2014/main" id="{F3662A2F-CEC9-42E0-9592-3E18D18D107F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9" name="Isosceles Triangle 27">
              <a:extLst>
                <a:ext uri="{FF2B5EF4-FFF2-40B4-BE49-F238E27FC236}">
                  <a16:creationId xmlns:a16="http://schemas.microsoft.com/office/drawing/2014/main" id="{ACDB4143-A900-4CAF-9A92-7B968A25B0BD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FC4A9A0-737F-494B-846A-7974F7A09200}"/>
              </a:ext>
            </a:extLst>
          </p:cNvPr>
          <p:cNvSpPr txBox="1"/>
          <p:nvPr/>
        </p:nvSpPr>
        <p:spPr>
          <a:xfrm>
            <a:off x="124164" y="51183"/>
            <a:ext cx="1620178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7F3A09B-8A0D-47B0-B5B3-19BC29AC7C4D}"/>
              </a:ext>
            </a:extLst>
          </p:cNvPr>
          <p:cNvSpPr txBox="1"/>
          <p:nvPr/>
        </p:nvSpPr>
        <p:spPr>
          <a:xfrm>
            <a:off x="5470703" y="1606564"/>
            <a:ext cx="23888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전체 </a:t>
            </a:r>
            <a:r>
              <a:rPr lang="en-US" altLang="ko-KR" sz="1350" dirty="0"/>
              <a:t>Class </a:t>
            </a:r>
            <a:r>
              <a:rPr lang="ko-KR" altLang="en-US" sz="1350" dirty="0"/>
              <a:t>구성도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개별 </a:t>
            </a:r>
            <a:r>
              <a:rPr lang="en-US" altLang="ko-KR" sz="1350" dirty="0"/>
              <a:t>Class </a:t>
            </a:r>
            <a:r>
              <a:rPr lang="ko-KR" altLang="en-US" sz="1350" dirty="0"/>
              <a:t>설계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C1AABAB-F4A4-45FA-95AA-2AB6FDB93D51}"/>
              </a:ext>
            </a:extLst>
          </p:cNvPr>
          <p:cNvSpPr txBox="1"/>
          <p:nvPr/>
        </p:nvSpPr>
        <p:spPr>
          <a:xfrm>
            <a:off x="5467044" y="2814026"/>
            <a:ext cx="23888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블랙박스 테스팅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화이트박스 테스팅</a:t>
            </a:r>
            <a:endParaRPr lang="en-US" altLang="ko-KR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350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426009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4224236" y="2082935"/>
            <a:ext cx="2531624" cy="340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25" dirty="0">
                <a:solidFill>
                  <a:srgbClr val="C6AB5B"/>
                </a:solidFill>
              </a:rPr>
              <a:t>3</a:t>
            </a:r>
            <a:endParaRPr lang="ko-KR" altLang="en-US" sz="21525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6544279" y="1745449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2. </a:t>
            </a:r>
            <a:r>
              <a:rPr lang="ko-KR" altLang="en-US" sz="1350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6544282" y="2457607"/>
            <a:ext cx="2599717" cy="547181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3. UI </a:t>
            </a:r>
            <a:r>
              <a:rPr lang="ko-KR" altLang="en-US" sz="1350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6544277" y="3171121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4. Class </a:t>
            </a:r>
            <a:r>
              <a:rPr lang="ko-KR" altLang="en-US" sz="1350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6544276" y="3881925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5. </a:t>
            </a:r>
            <a:r>
              <a:rPr lang="ko-KR" altLang="en-US" sz="1350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6544275" y="4592729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6. </a:t>
            </a:r>
            <a:r>
              <a:rPr lang="ko-KR" altLang="en-US" sz="1350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6544284" y="1033290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1. </a:t>
            </a:r>
            <a:r>
              <a:rPr lang="ko-KR" altLang="en-US" sz="1350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6544284" y="5303533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7. </a:t>
            </a:r>
            <a:r>
              <a:rPr lang="ko-KR" altLang="en-US" sz="1350" dirty="0" err="1"/>
              <a:t>느낀점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690574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3-1.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7" y="40942"/>
            <a:ext cx="190711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Map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1866355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System Map</a:t>
            </a:r>
            <a:endParaRPr lang="ko-KR" altLang="en-US" sz="3600" b="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3179880" y="1494898"/>
            <a:ext cx="2771775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EF29BF-125F-4B7C-80BA-33B4A2EBD49A}"/>
              </a:ext>
            </a:extLst>
          </p:cNvPr>
          <p:cNvGrpSpPr/>
          <p:nvPr/>
        </p:nvGrpSpPr>
        <p:grpSpPr>
          <a:xfrm>
            <a:off x="1093375" y="1977242"/>
            <a:ext cx="6957250" cy="4511779"/>
            <a:chOff x="1815353" y="2158987"/>
            <a:chExt cx="5709567" cy="3702656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D161F57-208B-4937-8263-E41437A0AFC3}"/>
                </a:ext>
              </a:extLst>
            </p:cNvPr>
            <p:cNvSpPr/>
            <p:nvPr/>
          </p:nvSpPr>
          <p:spPr bwMode="auto">
            <a:xfrm>
              <a:off x="5855047" y="3226693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메모</a:t>
              </a:r>
              <a:endParaRPr lang="ko-KR" altLang="en-US" sz="10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86D830D-FE9B-453F-ADF8-C74086A55F8F}"/>
                </a:ext>
              </a:extLst>
            </p:cNvPr>
            <p:cNvSpPr/>
            <p:nvPr/>
          </p:nvSpPr>
          <p:spPr bwMode="auto">
            <a:xfrm>
              <a:off x="2281267" y="3409619"/>
              <a:ext cx="7467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과목 등록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012BE5F-1CAE-4DC1-8ECE-0406B6DF26F5}"/>
                </a:ext>
              </a:extLst>
            </p:cNvPr>
            <p:cNvSpPr/>
            <p:nvPr/>
          </p:nvSpPr>
          <p:spPr bwMode="auto">
            <a:xfrm>
              <a:off x="2281267" y="3922439"/>
              <a:ext cx="7467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과목 변경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265FB5C-D885-4A50-B8C1-0B2BABCDEDA5}"/>
                </a:ext>
              </a:extLst>
            </p:cNvPr>
            <p:cNvSpPr/>
            <p:nvPr/>
          </p:nvSpPr>
          <p:spPr bwMode="auto">
            <a:xfrm>
              <a:off x="2281267" y="4435258"/>
              <a:ext cx="7467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과목 삭제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4EECE00-0185-483C-8A2B-168B8E46B743}"/>
                </a:ext>
              </a:extLst>
            </p:cNvPr>
            <p:cNvSpPr/>
            <p:nvPr/>
          </p:nvSpPr>
          <p:spPr bwMode="auto">
            <a:xfrm>
              <a:off x="3332827" y="2813643"/>
              <a:ext cx="1790700" cy="3048000"/>
            </a:xfrm>
            <a:prstGeom prst="rect">
              <a:avLst/>
            </a:prstGeom>
            <a:noFill/>
            <a:ln w="25400" cap="flat" cmpd="dbl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0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D5B4212-E00C-4CF1-80B5-6568FC33FAB1}"/>
                </a:ext>
              </a:extLst>
            </p:cNvPr>
            <p:cNvSpPr/>
            <p:nvPr/>
          </p:nvSpPr>
          <p:spPr bwMode="auto">
            <a:xfrm>
              <a:off x="5631236" y="2912703"/>
              <a:ext cx="1793531" cy="1723874"/>
            </a:xfrm>
            <a:prstGeom prst="rect">
              <a:avLst/>
            </a:prstGeom>
            <a:noFill/>
            <a:ln w="25400" cap="flat" cmpd="dbl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0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C2E12BB-D17A-43A0-A88A-B4E985FF3872}"/>
                </a:ext>
              </a:extLst>
            </p:cNvPr>
            <p:cNvSpPr/>
            <p:nvPr/>
          </p:nvSpPr>
          <p:spPr bwMode="auto">
            <a:xfrm>
              <a:off x="5628127" y="4906372"/>
              <a:ext cx="1793531" cy="825731"/>
            </a:xfrm>
            <a:prstGeom prst="rect">
              <a:avLst/>
            </a:prstGeom>
            <a:noFill/>
            <a:ln w="25400" cap="flat" cmpd="dbl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0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1443B2-C7D1-4E30-8407-A37B14DA8BEC}"/>
                </a:ext>
              </a:extLst>
            </p:cNvPr>
            <p:cNvSpPr txBox="1"/>
            <p:nvPr/>
          </p:nvSpPr>
          <p:spPr>
            <a:xfrm>
              <a:off x="3393786" y="2896800"/>
              <a:ext cx="112728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/>
                <a:t>PRODUCTS</a:t>
              </a:r>
              <a:endParaRPr lang="ko-KR" altLang="en-US" sz="1350" b="1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DC4C32F-66FC-40E0-9BEB-A3B960C77EE2}"/>
                </a:ext>
              </a:extLst>
            </p:cNvPr>
            <p:cNvSpPr txBox="1"/>
            <p:nvPr/>
          </p:nvSpPr>
          <p:spPr>
            <a:xfrm>
              <a:off x="5717887" y="2994745"/>
              <a:ext cx="1706880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b="1" dirty="0"/>
                <a:t>PRODUCT MINI OPERATION_1</a:t>
              </a:r>
              <a:endParaRPr lang="ko-KR" altLang="en-US" sz="825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5D35367-62D2-4622-AC4A-88B64CE00423}"/>
                </a:ext>
              </a:extLst>
            </p:cNvPr>
            <p:cNvSpPr txBox="1"/>
            <p:nvPr/>
          </p:nvSpPr>
          <p:spPr>
            <a:xfrm>
              <a:off x="5688500" y="4965504"/>
              <a:ext cx="1836420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b="1" dirty="0"/>
                <a:t>PRODUCT MINI OPERATION_2</a:t>
              </a:r>
              <a:endParaRPr lang="ko-KR" altLang="en-US" sz="825" b="1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EAF6347-F31F-4BF7-9117-B898D0D9D91D}"/>
                </a:ext>
              </a:extLst>
            </p:cNvPr>
            <p:cNvSpPr/>
            <p:nvPr/>
          </p:nvSpPr>
          <p:spPr bwMode="auto">
            <a:xfrm>
              <a:off x="3485227" y="3161969"/>
              <a:ext cx="80772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TO DO 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화면 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47DF182-DFEB-45EE-97A8-266F2CDFF16D}"/>
                </a:ext>
              </a:extLst>
            </p:cNvPr>
            <p:cNvSpPr/>
            <p:nvPr/>
          </p:nvSpPr>
          <p:spPr bwMode="auto">
            <a:xfrm>
              <a:off x="4107388" y="3623624"/>
              <a:ext cx="802779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TO DO 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등록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23E083F-0530-41F4-9139-629DC14EAFEF}"/>
                </a:ext>
              </a:extLst>
            </p:cNvPr>
            <p:cNvSpPr/>
            <p:nvPr/>
          </p:nvSpPr>
          <p:spPr bwMode="auto">
            <a:xfrm>
              <a:off x="4107388" y="4080242"/>
              <a:ext cx="802779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TO DO 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변경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184333E-B6A8-4158-9C74-92B591208925}"/>
                </a:ext>
              </a:extLst>
            </p:cNvPr>
            <p:cNvSpPr/>
            <p:nvPr/>
          </p:nvSpPr>
          <p:spPr bwMode="auto">
            <a:xfrm>
              <a:off x="4107388" y="4537517"/>
              <a:ext cx="802779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TO DO 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삭제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757204F-7459-4163-B7A0-5D2C5AD5485D}"/>
                </a:ext>
              </a:extLst>
            </p:cNvPr>
            <p:cNvSpPr/>
            <p:nvPr/>
          </p:nvSpPr>
          <p:spPr bwMode="auto">
            <a:xfrm>
              <a:off x="4107388" y="4974706"/>
              <a:ext cx="802779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TO DO 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정렬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0F8D0CAE-F7BC-4459-8E85-89A9BADC643E}"/>
                </a:ext>
              </a:extLst>
            </p:cNvPr>
            <p:cNvSpPr/>
            <p:nvPr/>
          </p:nvSpPr>
          <p:spPr bwMode="auto">
            <a:xfrm>
              <a:off x="2281267" y="4948077"/>
              <a:ext cx="7467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과목 출력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112F0A9-8A9F-4CAC-993A-AB7260E0D701}"/>
                </a:ext>
              </a:extLst>
            </p:cNvPr>
            <p:cNvSpPr/>
            <p:nvPr/>
          </p:nvSpPr>
          <p:spPr bwMode="auto">
            <a:xfrm>
              <a:off x="4107388" y="5411662"/>
              <a:ext cx="802779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TO DO 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출력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C4EA366-EA16-48CC-AECC-1EDE63890F1F}"/>
                </a:ext>
              </a:extLst>
            </p:cNvPr>
            <p:cNvSpPr/>
            <p:nvPr/>
          </p:nvSpPr>
          <p:spPr bwMode="auto">
            <a:xfrm>
              <a:off x="1815353" y="2158987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BE5329D-E9FD-4437-ACD2-D6FBB7CCD078}"/>
                </a:ext>
              </a:extLst>
            </p:cNvPr>
            <p:cNvSpPr/>
            <p:nvPr/>
          </p:nvSpPr>
          <p:spPr bwMode="auto">
            <a:xfrm>
              <a:off x="6392257" y="3682142"/>
              <a:ext cx="75819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메모 등록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CEFC569-225F-42A7-8116-5E3796A8FECF}"/>
                </a:ext>
              </a:extLst>
            </p:cNvPr>
            <p:cNvSpPr/>
            <p:nvPr/>
          </p:nvSpPr>
          <p:spPr bwMode="auto">
            <a:xfrm>
              <a:off x="6392257" y="4137590"/>
              <a:ext cx="75819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메모 변경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A5D59F8-EFFA-4B56-8B54-E2240F1B9073}"/>
                </a:ext>
              </a:extLst>
            </p:cNvPr>
            <p:cNvSpPr/>
            <p:nvPr/>
          </p:nvSpPr>
          <p:spPr bwMode="auto">
            <a:xfrm>
              <a:off x="6208662" y="5254406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알람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49FA933-60A8-40E4-B077-E7F193440985}"/>
                </a:ext>
              </a:extLst>
            </p:cNvPr>
            <p:cNvSpPr/>
            <p:nvPr/>
          </p:nvSpPr>
          <p:spPr bwMode="auto">
            <a:xfrm>
              <a:off x="1815353" y="2926615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과목화면</a:t>
              </a: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5E75A7A-561F-4988-965E-550B508B54CD}"/>
                </a:ext>
              </a:extLst>
            </p:cNvPr>
            <p:cNvCxnSpPr>
              <a:stCxn id="112" idx="2"/>
              <a:endCxn id="116" idx="0"/>
            </p:cNvCxnSpPr>
            <p:nvPr/>
          </p:nvCxnSpPr>
          <p:spPr bwMode="auto">
            <a:xfrm>
              <a:off x="2131583" y="2517127"/>
              <a:ext cx="0" cy="4094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5A13DE0B-4B25-4B2D-8F77-408C2B353D41}"/>
                </a:ext>
              </a:extLst>
            </p:cNvPr>
            <p:cNvCxnSpPr>
              <a:cxnSpLocks/>
              <a:endCxn id="99" idx="0"/>
            </p:cNvCxnSpPr>
            <p:nvPr/>
          </p:nvCxnSpPr>
          <p:spPr bwMode="auto">
            <a:xfrm>
              <a:off x="2131583" y="2652757"/>
              <a:ext cx="2096594" cy="160886"/>
            </a:xfrm>
            <a:prstGeom prst="bent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1058A100-1F19-4CE3-A8D5-63B9021F533F}"/>
                </a:ext>
              </a:extLst>
            </p:cNvPr>
            <p:cNvCxnSpPr>
              <a:stCxn id="116" idx="2"/>
              <a:endCxn id="110" idx="1"/>
            </p:cNvCxnSpPr>
            <p:nvPr/>
          </p:nvCxnSpPr>
          <p:spPr bwMode="auto">
            <a:xfrm rot="16200000" flipH="1">
              <a:off x="1285230" y="4131109"/>
              <a:ext cx="1842392" cy="149684"/>
            </a:xfrm>
            <a:prstGeom prst="bent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21E36297-8912-4572-9F7C-6B8DA3538C2B}"/>
                </a:ext>
              </a:extLst>
            </p:cNvPr>
            <p:cNvCxnSpPr>
              <a:endCxn id="96" idx="1"/>
            </p:cNvCxnSpPr>
            <p:nvPr/>
          </p:nvCxnSpPr>
          <p:spPr bwMode="auto">
            <a:xfrm>
              <a:off x="2131583" y="3584833"/>
              <a:ext cx="149684" cy="385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6B969427-EC91-4560-8992-BAF37AF8DACF}"/>
                </a:ext>
              </a:extLst>
            </p:cNvPr>
            <p:cNvCxnSpPr>
              <a:endCxn id="97" idx="1"/>
            </p:cNvCxnSpPr>
            <p:nvPr/>
          </p:nvCxnSpPr>
          <p:spPr bwMode="auto">
            <a:xfrm>
              <a:off x="2131583" y="4101509"/>
              <a:ext cx="14968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460B2BE-EB6E-4AFD-81D2-ADBEBB15723F}"/>
                </a:ext>
              </a:extLst>
            </p:cNvPr>
            <p:cNvCxnSpPr>
              <a:endCxn id="98" idx="1"/>
            </p:cNvCxnSpPr>
            <p:nvPr/>
          </p:nvCxnSpPr>
          <p:spPr bwMode="auto">
            <a:xfrm>
              <a:off x="2131583" y="4614328"/>
              <a:ext cx="14968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46E2614A-BB50-4A55-97F5-6A70846DC8B3}"/>
                </a:ext>
              </a:extLst>
            </p:cNvPr>
            <p:cNvCxnSpPr>
              <a:stCxn id="100" idx="1"/>
              <a:endCxn id="101" idx="1"/>
            </p:cNvCxnSpPr>
            <p:nvPr/>
          </p:nvCxnSpPr>
          <p:spPr bwMode="auto">
            <a:xfrm rot="10800000" flipV="1">
              <a:off x="5628128" y="3774640"/>
              <a:ext cx="3109" cy="1544598"/>
            </a:xfrm>
            <a:prstGeom prst="bentConnector3">
              <a:avLst>
                <a:gd name="adj1" fmla="val 5615078"/>
              </a:avLst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23398C1-3367-4EDB-8177-C66FE9E89831}"/>
                </a:ext>
              </a:extLst>
            </p:cNvPr>
            <p:cNvCxnSpPr>
              <a:stCxn id="99" idx="3"/>
            </p:cNvCxnSpPr>
            <p:nvPr/>
          </p:nvCxnSpPr>
          <p:spPr bwMode="auto">
            <a:xfrm>
              <a:off x="5123527" y="4337643"/>
              <a:ext cx="3352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8D55974E-CA70-49E4-8FB3-C0522C403F43}"/>
                </a:ext>
              </a:extLst>
            </p:cNvPr>
            <p:cNvCxnSpPr>
              <a:stCxn id="105" idx="2"/>
              <a:endCxn id="111" idx="1"/>
            </p:cNvCxnSpPr>
            <p:nvPr/>
          </p:nvCxnSpPr>
          <p:spPr bwMode="auto">
            <a:xfrm rot="16200000" flipH="1">
              <a:off x="2962926" y="4446270"/>
              <a:ext cx="2070623" cy="218301"/>
            </a:xfrm>
            <a:prstGeom prst="bent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38F824E4-7161-40FC-AF68-61DB7A1E478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89087" y="4284631"/>
              <a:ext cx="21830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F9D2BA82-175A-4DFB-BC97-D2EC48E52A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89087" y="4716587"/>
              <a:ext cx="21830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BDA8FDD-F2AA-4578-9571-CFF4879587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89087" y="3802694"/>
              <a:ext cx="21830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B389075D-EEE5-4CBF-AAEB-605F39778E8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89088" y="5161711"/>
              <a:ext cx="21830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연결선: 꺾임 129">
              <a:extLst>
                <a:ext uri="{FF2B5EF4-FFF2-40B4-BE49-F238E27FC236}">
                  <a16:creationId xmlns:a16="http://schemas.microsoft.com/office/drawing/2014/main" id="{F3FE5383-6704-4E68-B849-568E06F8FBBC}"/>
                </a:ext>
              </a:extLst>
            </p:cNvPr>
            <p:cNvCxnSpPr>
              <a:stCxn id="95" idx="2"/>
              <a:endCxn id="114" idx="1"/>
            </p:cNvCxnSpPr>
            <p:nvPr/>
          </p:nvCxnSpPr>
          <p:spPr bwMode="auto">
            <a:xfrm rot="16200000" flipH="1">
              <a:off x="5915853" y="3840257"/>
              <a:ext cx="731828" cy="220980"/>
            </a:xfrm>
            <a:prstGeom prst="bent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90FC0C40-D4A9-4AA6-A346-4DB67088D633}"/>
                </a:ext>
              </a:extLst>
            </p:cNvPr>
            <p:cNvCxnSpPr>
              <a:cxnSpLocks/>
              <a:endCxn id="113" idx="1"/>
            </p:cNvCxnSpPr>
            <p:nvPr/>
          </p:nvCxnSpPr>
          <p:spPr bwMode="auto">
            <a:xfrm flipV="1">
              <a:off x="6171277" y="3861212"/>
              <a:ext cx="220980" cy="552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040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3-2.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7" y="40942"/>
            <a:ext cx="190711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Process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1866355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System Process</a:t>
            </a:r>
            <a:endParaRPr lang="ko-KR" altLang="en-US" sz="3600" b="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2840277" y="1496913"/>
            <a:ext cx="3342069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518D21-C1EE-4820-A995-02841276FDCC}"/>
              </a:ext>
            </a:extLst>
          </p:cNvPr>
          <p:cNvGrpSpPr/>
          <p:nvPr/>
        </p:nvGrpSpPr>
        <p:grpSpPr>
          <a:xfrm>
            <a:off x="1271005" y="1819549"/>
            <a:ext cx="6601990" cy="4833799"/>
            <a:chOff x="1879878" y="2185310"/>
            <a:chExt cx="5049854" cy="369736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D202DCC-6C81-44C8-A25A-DDFBE3BC6051}"/>
                </a:ext>
              </a:extLst>
            </p:cNvPr>
            <p:cNvSpPr/>
            <p:nvPr/>
          </p:nvSpPr>
          <p:spPr bwMode="auto">
            <a:xfrm>
              <a:off x="2630686" y="2185310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사용자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49B72F-1F0B-4604-8541-993B3805BBEB}"/>
                </a:ext>
              </a:extLst>
            </p:cNvPr>
            <p:cNvSpPr/>
            <p:nvPr/>
          </p:nvSpPr>
          <p:spPr bwMode="auto">
            <a:xfrm>
              <a:off x="3693017" y="2185310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FC24B92-276D-41FF-95E5-B0B73388F73A}"/>
                </a:ext>
              </a:extLst>
            </p:cNvPr>
            <p:cNvSpPr/>
            <p:nvPr/>
          </p:nvSpPr>
          <p:spPr bwMode="auto">
            <a:xfrm>
              <a:off x="3693017" y="3598215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과목변경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83DEDA9-A8E5-4EE8-A950-D42A62E8E6AF}"/>
                </a:ext>
              </a:extLst>
            </p:cNvPr>
            <p:cNvSpPr/>
            <p:nvPr/>
          </p:nvSpPr>
          <p:spPr bwMode="auto">
            <a:xfrm>
              <a:off x="5082950" y="4190507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ToDo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삭제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DEF022F-59DA-455F-AB09-DF1770B0B328}"/>
                </a:ext>
              </a:extLst>
            </p:cNvPr>
            <p:cNvSpPr/>
            <p:nvPr/>
          </p:nvSpPr>
          <p:spPr bwMode="auto">
            <a:xfrm>
              <a:off x="6297272" y="3598215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메모등록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CB8376E-3276-48C7-B8E7-F3EA78908D4D}"/>
                </a:ext>
              </a:extLst>
            </p:cNvPr>
            <p:cNvSpPr/>
            <p:nvPr/>
          </p:nvSpPr>
          <p:spPr bwMode="auto">
            <a:xfrm>
              <a:off x="3693017" y="2942895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과목등록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EF34555-3D7C-4E60-8F1C-9E81B51AFAD6}"/>
                </a:ext>
              </a:extLst>
            </p:cNvPr>
            <p:cNvSpPr/>
            <p:nvPr/>
          </p:nvSpPr>
          <p:spPr bwMode="auto">
            <a:xfrm>
              <a:off x="1879878" y="2927655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알람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61B1BF-1CD0-4E96-951A-237937E50286}"/>
                </a:ext>
              </a:extLst>
            </p:cNvPr>
            <p:cNvSpPr/>
            <p:nvPr/>
          </p:nvSpPr>
          <p:spPr bwMode="auto">
            <a:xfrm>
              <a:off x="5082269" y="3573995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ToDo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변경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C835FEC-4814-4481-9F22-1B852964CCDE}"/>
                </a:ext>
              </a:extLst>
            </p:cNvPr>
            <p:cNvSpPr/>
            <p:nvPr/>
          </p:nvSpPr>
          <p:spPr bwMode="auto">
            <a:xfrm>
              <a:off x="4850334" y="4828003"/>
              <a:ext cx="1107554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ToDo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항목별 정렬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44617CF-865B-40BE-A661-A1331363F229}"/>
                </a:ext>
              </a:extLst>
            </p:cNvPr>
            <p:cNvSpPr/>
            <p:nvPr/>
          </p:nvSpPr>
          <p:spPr bwMode="auto">
            <a:xfrm>
              <a:off x="6297272" y="4171383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메모변경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AB7DAB2-ECD3-42DE-910C-10AC83D3AD9A}"/>
                </a:ext>
              </a:extLst>
            </p:cNvPr>
            <p:cNvSpPr/>
            <p:nvPr/>
          </p:nvSpPr>
          <p:spPr bwMode="auto">
            <a:xfrm>
              <a:off x="5082269" y="2942895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ToDo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등록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FAF2AE-3D08-4C3F-AF1B-5A9FDDB3C61A}"/>
                </a:ext>
              </a:extLst>
            </p:cNvPr>
            <p:cNvSpPr/>
            <p:nvPr/>
          </p:nvSpPr>
          <p:spPr bwMode="auto">
            <a:xfrm>
              <a:off x="2840277" y="3593272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과목삭제</a:t>
              </a:r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357E18CB-EE08-4B3F-ACDF-9A14D00CF893}"/>
                </a:ext>
              </a:extLst>
            </p:cNvPr>
            <p:cNvCxnSpPr>
              <a:stCxn id="56" idx="3"/>
              <a:endCxn id="50" idx="0"/>
            </p:cNvCxnSpPr>
            <p:nvPr/>
          </p:nvCxnSpPr>
          <p:spPr bwMode="auto">
            <a:xfrm>
              <a:off x="5714729" y="3121965"/>
              <a:ext cx="898773" cy="476250"/>
            </a:xfrm>
            <a:prstGeom prst="bent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C5478A6E-7413-4BE4-88C3-638426006838}"/>
                </a:ext>
              </a:extLst>
            </p:cNvPr>
            <p:cNvCxnSpPr>
              <a:stCxn id="46" idx="3"/>
              <a:endCxn id="47" idx="1"/>
            </p:cNvCxnSpPr>
            <p:nvPr/>
          </p:nvCxnSpPr>
          <p:spPr bwMode="auto">
            <a:xfrm>
              <a:off x="3263146" y="2364380"/>
              <a:ext cx="429872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A36D8E1-D707-437F-9415-7E9BDB68EE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96108" y="2716054"/>
              <a:ext cx="3202391" cy="761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4994AAB-76E8-4D60-99E0-7F8E1235F876}"/>
                </a:ext>
              </a:extLst>
            </p:cNvPr>
            <p:cNvCxnSpPr>
              <a:stCxn id="47" idx="2"/>
            </p:cNvCxnSpPr>
            <p:nvPr/>
          </p:nvCxnSpPr>
          <p:spPr bwMode="auto">
            <a:xfrm>
              <a:off x="4009247" y="2543449"/>
              <a:ext cx="0" cy="18022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08A6355-7A69-444A-A89F-8CB008CA6482}"/>
                </a:ext>
              </a:extLst>
            </p:cNvPr>
            <p:cNvCxnSpPr>
              <a:endCxn id="52" idx="0"/>
            </p:cNvCxnSpPr>
            <p:nvPr/>
          </p:nvCxnSpPr>
          <p:spPr bwMode="auto">
            <a:xfrm>
              <a:off x="2196108" y="2723673"/>
              <a:ext cx="0" cy="20398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63E22253-2969-432E-9D0C-4EE38B253684}"/>
                </a:ext>
              </a:extLst>
            </p:cNvPr>
            <p:cNvCxnSpPr>
              <a:endCxn id="51" idx="0"/>
            </p:cNvCxnSpPr>
            <p:nvPr/>
          </p:nvCxnSpPr>
          <p:spPr bwMode="auto">
            <a:xfrm>
              <a:off x="4009247" y="2723673"/>
              <a:ext cx="0" cy="21922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08273A4-D511-47ED-8D7F-711D7B0BDE93}"/>
                </a:ext>
              </a:extLst>
            </p:cNvPr>
            <p:cNvCxnSpPr>
              <a:cxnSpLocks/>
              <a:endCxn id="56" idx="0"/>
            </p:cNvCxnSpPr>
            <p:nvPr/>
          </p:nvCxnSpPr>
          <p:spPr bwMode="auto">
            <a:xfrm>
              <a:off x="5398499" y="2716054"/>
              <a:ext cx="0" cy="22684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B72642E-8736-4F4F-9CFD-771E59586B62}"/>
                </a:ext>
              </a:extLst>
            </p:cNvPr>
            <p:cNvCxnSpPr>
              <a:stCxn id="51" idx="2"/>
              <a:endCxn id="48" idx="0"/>
            </p:cNvCxnSpPr>
            <p:nvPr/>
          </p:nvCxnSpPr>
          <p:spPr bwMode="auto">
            <a:xfrm>
              <a:off x="4009247" y="3301035"/>
              <a:ext cx="0" cy="2971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D672D972-3DEC-4C1E-87F3-EF7D0BD96E30}"/>
                </a:ext>
              </a:extLst>
            </p:cNvPr>
            <p:cNvCxnSpPr>
              <a:stCxn id="56" idx="2"/>
              <a:endCxn id="53" idx="0"/>
            </p:cNvCxnSpPr>
            <p:nvPr/>
          </p:nvCxnSpPr>
          <p:spPr bwMode="auto">
            <a:xfrm>
              <a:off x="5398499" y="3301036"/>
              <a:ext cx="0" cy="2729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3F291F9-3352-4B15-A09A-0DBD6DB53E32}"/>
                </a:ext>
              </a:extLst>
            </p:cNvPr>
            <p:cNvCxnSpPr>
              <a:stCxn id="53" idx="2"/>
              <a:endCxn id="49" idx="0"/>
            </p:cNvCxnSpPr>
            <p:nvPr/>
          </p:nvCxnSpPr>
          <p:spPr bwMode="auto">
            <a:xfrm>
              <a:off x="5398499" y="3932135"/>
              <a:ext cx="681" cy="25837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1D226AC5-8992-4F8F-81B0-41BFEEECD7F7}"/>
                </a:ext>
              </a:extLst>
            </p:cNvPr>
            <p:cNvCxnSpPr>
              <a:cxnSpLocks/>
              <a:stCxn id="49" idx="2"/>
              <a:endCxn id="54" idx="0"/>
            </p:cNvCxnSpPr>
            <p:nvPr/>
          </p:nvCxnSpPr>
          <p:spPr bwMode="auto">
            <a:xfrm>
              <a:off x="5399180" y="4548647"/>
              <a:ext cx="4931" cy="27935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B7C633C7-7974-4B16-B297-71168B788585}"/>
                </a:ext>
              </a:extLst>
            </p:cNvPr>
            <p:cNvCxnSpPr>
              <a:stCxn id="50" idx="2"/>
              <a:endCxn id="55" idx="0"/>
            </p:cNvCxnSpPr>
            <p:nvPr/>
          </p:nvCxnSpPr>
          <p:spPr bwMode="auto">
            <a:xfrm>
              <a:off x="6613502" y="3956355"/>
              <a:ext cx="0" cy="21502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522F598-75EF-4E3B-A73E-00B54DF14432}"/>
                </a:ext>
              </a:extLst>
            </p:cNvPr>
            <p:cNvSpPr/>
            <p:nvPr/>
          </p:nvSpPr>
          <p:spPr bwMode="auto">
            <a:xfrm>
              <a:off x="2760578" y="5524537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과목명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72959CB-4405-440F-895E-ACEE6145BB10}"/>
                </a:ext>
              </a:extLst>
            </p:cNvPr>
            <p:cNvSpPr/>
            <p:nvPr/>
          </p:nvSpPr>
          <p:spPr bwMode="auto">
            <a:xfrm>
              <a:off x="3599552" y="5524537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마감일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CC9AB24-26B5-4EA7-B617-444AD2413BA7}"/>
                </a:ext>
              </a:extLst>
            </p:cNvPr>
            <p:cNvSpPr/>
            <p:nvPr/>
          </p:nvSpPr>
          <p:spPr bwMode="auto">
            <a:xfrm>
              <a:off x="4438526" y="5524537"/>
              <a:ext cx="823616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실제 마감일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BDB75DA-DB34-492A-8E74-B7F50FD5314C}"/>
                </a:ext>
              </a:extLst>
            </p:cNvPr>
            <p:cNvSpPr/>
            <p:nvPr/>
          </p:nvSpPr>
          <p:spPr bwMode="auto">
            <a:xfrm>
              <a:off x="6297272" y="5524537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중요도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6625486-608E-4888-9448-06F1BDC20017}"/>
                </a:ext>
              </a:extLst>
            </p:cNvPr>
            <p:cNvSpPr/>
            <p:nvPr/>
          </p:nvSpPr>
          <p:spPr bwMode="auto">
            <a:xfrm>
              <a:off x="5468656" y="5524537"/>
              <a:ext cx="632460" cy="358140"/>
            </a:xfrm>
            <a:prstGeom prst="rect">
              <a:avLst/>
            </a:prstGeom>
            <a:solidFill>
              <a:srgbClr val="404040"/>
            </a:solidFill>
            <a:ln w="31750" cap="flat" cmpd="dbl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상태</a:t>
              </a: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69886B0A-2EFE-4C1A-9E63-8647B2196A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76809" y="5299233"/>
              <a:ext cx="3536693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AB9D2E6B-E473-49EB-B2B5-0D75FB2EA8A5}"/>
                </a:ext>
              </a:extLst>
            </p:cNvPr>
            <p:cNvCxnSpPr>
              <a:cxnSpLocks/>
              <a:endCxn id="70" idx="0"/>
            </p:cNvCxnSpPr>
            <p:nvPr/>
          </p:nvCxnSpPr>
          <p:spPr bwMode="auto">
            <a:xfrm>
              <a:off x="3076808" y="5299233"/>
              <a:ext cx="0" cy="22530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9FB0C8DA-F012-4AE7-A050-F0F80B9A4A53}"/>
                </a:ext>
              </a:extLst>
            </p:cNvPr>
            <p:cNvCxnSpPr>
              <a:cxnSpLocks/>
              <a:endCxn id="73" idx="0"/>
            </p:cNvCxnSpPr>
            <p:nvPr/>
          </p:nvCxnSpPr>
          <p:spPr bwMode="auto">
            <a:xfrm>
              <a:off x="6613502" y="5299233"/>
              <a:ext cx="0" cy="22530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0A466EE6-E907-40B2-A1DA-41A47DA6D145}"/>
                </a:ext>
              </a:extLst>
            </p:cNvPr>
            <p:cNvCxnSpPr>
              <a:cxnSpLocks/>
              <a:endCxn id="71" idx="0"/>
            </p:cNvCxnSpPr>
            <p:nvPr/>
          </p:nvCxnSpPr>
          <p:spPr bwMode="auto">
            <a:xfrm>
              <a:off x="3905425" y="5299233"/>
              <a:ext cx="10358" cy="22530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B4FEE774-2D9E-4CFF-A82F-8A9B38A4DC4F}"/>
                </a:ext>
              </a:extLst>
            </p:cNvPr>
            <p:cNvCxnSpPr>
              <a:cxnSpLocks/>
              <a:endCxn id="72" idx="0"/>
            </p:cNvCxnSpPr>
            <p:nvPr/>
          </p:nvCxnSpPr>
          <p:spPr bwMode="auto">
            <a:xfrm>
              <a:off x="4850334" y="5299233"/>
              <a:ext cx="0" cy="22530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54D54476-8AF2-427E-AE91-0A3B5F70D8FA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 flipH="1">
              <a:off x="5784886" y="5299233"/>
              <a:ext cx="1" cy="22530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957C1C9-810F-4558-8216-43276E64FDFA}"/>
                </a:ext>
              </a:extLst>
            </p:cNvPr>
            <p:cNvCxnSpPr>
              <a:stCxn id="54" idx="2"/>
            </p:cNvCxnSpPr>
            <p:nvPr/>
          </p:nvCxnSpPr>
          <p:spPr bwMode="auto">
            <a:xfrm>
              <a:off x="5404111" y="5186143"/>
              <a:ext cx="0" cy="11309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A003ABF2-CCB9-4337-AFAC-C58882BCE845}"/>
                </a:ext>
              </a:extLst>
            </p:cNvPr>
            <p:cNvCxnSpPr>
              <a:stCxn id="51" idx="1"/>
              <a:endCxn id="57" idx="0"/>
            </p:cNvCxnSpPr>
            <p:nvPr/>
          </p:nvCxnSpPr>
          <p:spPr bwMode="auto">
            <a:xfrm rot="10800000" flipV="1">
              <a:off x="3156508" y="3121965"/>
              <a:ext cx="536510" cy="471307"/>
            </a:xfrm>
            <a:prstGeom prst="bent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4191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3-3.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1832" y="80491"/>
            <a:ext cx="1907111" cy="3231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인터페이스</a:t>
            </a:r>
            <a:endParaRPr lang="ko-KR" altLang="en-US" sz="825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1866355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사용자 인터페이스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2678906" y="1523103"/>
            <a:ext cx="3786188" cy="464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DD8125-5CAB-4591-ADFE-B23CB8B94C90}"/>
              </a:ext>
            </a:extLst>
          </p:cNvPr>
          <p:cNvGrpSpPr/>
          <p:nvPr/>
        </p:nvGrpSpPr>
        <p:grpSpPr>
          <a:xfrm>
            <a:off x="510826" y="2567727"/>
            <a:ext cx="4061174" cy="3172793"/>
            <a:chOff x="963565" y="2785207"/>
            <a:chExt cx="3250754" cy="2539652"/>
          </a:xfrm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AE25D60-C423-4700-8935-591FED00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65" y="2785207"/>
              <a:ext cx="3250754" cy="2539652"/>
            </a:xfrm>
            <a:prstGeom prst="rect">
              <a:avLst/>
            </a:prstGeom>
          </p:spPr>
        </p:pic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57F9526-DD87-4628-80CC-FB9E50680583}"/>
                </a:ext>
              </a:extLst>
            </p:cNvPr>
            <p:cNvSpPr/>
            <p:nvPr/>
          </p:nvSpPr>
          <p:spPr bwMode="auto">
            <a:xfrm>
              <a:off x="1923494" y="3894720"/>
              <a:ext cx="167640" cy="17359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0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68E1D236-4C4B-48CE-BA45-5E96558565CE}"/>
                </a:ext>
              </a:extLst>
            </p:cNvPr>
            <p:cNvSpPr/>
            <p:nvPr/>
          </p:nvSpPr>
          <p:spPr bwMode="auto">
            <a:xfrm>
              <a:off x="1923494" y="4215345"/>
              <a:ext cx="167640" cy="17359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0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BAB3C40-D7C1-488A-AF0B-8397CDF67D08}"/>
                </a:ext>
              </a:extLst>
            </p:cNvPr>
            <p:cNvSpPr/>
            <p:nvPr/>
          </p:nvSpPr>
          <p:spPr bwMode="auto">
            <a:xfrm>
              <a:off x="2144474" y="4840351"/>
              <a:ext cx="167640" cy="17359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67500" tIns="35100" rIns="67500" bIns="35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0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914273-B720-4CD7-9FEA-1BB5E51D428C}"/>
              </a:ext>
            </a:extLst>
          </p:cNvPr>
          <p:cNvGrpSpPr/>
          <p:nvPr/>
        </p:nvGrpSpPr>
        <p:grpSpPr>
          <a:xfrm>
            <a:off x="4863615" y="2134368"/>
            <a:ext cx="3636721" cy="4079537"/>
            <a:chOff x="4863615" y="2134368"/>
            <a:chExt cx="3137862" cy="351993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8F05E4E-C2D8-4914-ACB8-B06403CF7866}"/>
                </a:ext>
              </a:extLst>
            </p:cNvPr>
            <p:cNvSpPr/>
            <p:nvPr/>
          </p:nvSpPr>
          <p:spPr bwMode="auto">
            <a:xfrm>
              <a:off x="4863619" y="2134368"/>
              <a:ext cx="3137858" cy="3302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375" dirty="0">
                <a:latin typeface="맑은 고딕" pitchFamily="50" charset="-127"/>
                <a:ea typeface="맑은 고딕" pitchFamily="50" charset="-127"/>
              </a:endParaRPr>
            </a:p>
            <a:p>
              <a:pPr algn="just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사용자가 로그인을 하는 페이지이다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2CF5B67-85A0-4D20-8A57-DAB4363FFC7A}"/>
                </a:ext>
              </a:extLst>
            </p:cNvPr>
            <p:cNvSpPr/>
            <p:nvPr/>
          </p:nvSpPr>
          <p:spPr bwMode="auto">
            <a:xfrm>
              <a:off x="4863619" y="2524969"/>
              <a:ext cx="3137858" cy="26023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375" dirty="0">
                <a:latin typeface="맑은 고딕" pitchFamily="50" charset="-127"/>
                <a:ea typeface="맑은 고딕" pitchFamily="50" charset="-127"/>
              </a:endParaRPr>
            </a:p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 dirty="0">
                  <a:latin typeface="맑은 고딕" pitchFamily="50" charset="-127"/>
                  <a:ea typeface="맑은 고딕" pitchFamily="50" charset="-127"/>
                </a:rPr>
                <a:t>화면 순서</a:t>
              </a:r>
              <a:endParaRPr lang="en-US" altLang="ko-KR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735C2C6-DCA7-4F61-B3E5-E095F35BBBB8}"/>
                </a:ext>
              </a:extLst>
            </p:cNvPr>
            <p:cNvSpPr/>
            <p:nvPr/>
          </p:nvSpPr>
          <p:spPr bwMode="auto">
            <a:xfrm>
              <a:off x="4863617" y="2785206"/>
              <a:ext cx="3137858" cy="55331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108000" rIns="67500" bIns="35100" numCol="1" rtlCol="0" anchor="t" anchorCtr="0" compatLnSpc="1">
              <a:prstTxWarp prst="textNoShape">
                <a:avLst/>
              </a:prstTxWarp>
            </a:bodyPr>
            <a:lstStyle/>
            <a:p>
              <a:pPr algn="just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ID</a:t>
              </a: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와 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P/W</a:t>
              </a: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를 입력한다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pPr algn="just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788" dirty="0">
                <a:latin typeface="맑은 고딕" pitchFamily="50" charset="-127"/>
                <a:ea typeface="맑은 고딕" pitchFamily="50" charset="-127"/>
              </a:endParaRPr>
            </a:p>
            <a:p>
              <a:pPr algn="just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로그인 버튼을 누르면 과목 메인 화면으로 넘어간다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. </a:t>
              </a:r>
              <a:endParaRPr lang="ko-KR" altLang="en-US" sz="788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12238E1-7115-42EF-82F6-7C64DDE59D79}"/>
                </a:ext>
              </a:extLst>
            </p:cNvPr>
            <p:cNvSpPr/>
            <p:nvPr/>
          </p:nvSpPr>
          <p:spPr bwMode="auto">
            <a:xfrm>
              <a:off x="4863617" y="3398905"/>
              <a:ext cx="3137858" cy="26023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35100" rIns="67500" bIns="3510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375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900" b="1" dirty="0">
                  <a:latin typeface="맑은 고딕" pitchFamily="50" charset="-127"/>
                  <a:ea typeface="맑은 고딕" pitchFamily="50" charset="-127"/>
                </a:rPr>
                <a:t>UI </a:t>
              </a:r>
              <a:r>
                <a:rPr lang="ko-KR" altLang="en-US" sz="900" b="1" dirty="0">
                  <a:latin typeface="맑은 고딕" pitchFamily="50" charset="-127"/>
                  <a:ea typeface="맑은 고딕" pitchFamily="50" charset="-127"/>
                </a:rPr>
                <a:t>요구사항</a:t>
              </a:r>
              <a:endParaRPr lang="en-US" altLang="ko-KR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A86E22-67B3-4B55-AE82-8197607D7B4B}"/>
                </a:ext>
              </a:extLst>
            </p:cNvPr>
            <p:cNvSpPr/>
            <p:nvPr/>
          </p:nvSpPr>
          <p:spPr bwMode="auto">
            <a:xfrm>
              <a:off x="4863616" y="3659142"/>
              <a:ext cx="3137858" cy="104823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7500" tIns="108000" rIns="67500" bIns="35100" numCol="1" rtlCol="0" anchor="t" anchorCtr="0" compatLnSpc="1">
              <a:prstTxWarp prst="textNoShape">
                <a:avLst/>
              </a:prstTxWarp>
            </a:bodyPr>
            <a:lstStyle/>
            <a:p>
              <a:pPr algn="just">
                <a:buFont typeface="Arial" pitchFamily="34" charset="0"/>
                <a:buChar char="•"/>
              </a:pP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바탕 색은 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RGB(253, 199, 199), </a:t>
              </a: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버튼 색은 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RGB(255, 124, 128)</a:t>
              </a: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 이다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endParaRPr lang="en-US" altLang="ko-KR" sz="788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글꼴은 돋음으로 한다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endParaRPr lang="en-US" altLang="ko-KR" sz="788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ID</a:t>
              </a: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와 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PW</a:t>
              </a: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입력은 직접 받는다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endParaRPr lang="en-US" altLang="ko-KR" sz="788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788" dirty="0">
                  <a:latin typeface="맑은 고딕" pitchFamily="50" charset="-127"/>
                  <a:ea typeface="맑은 고딕" pitchFamily="50" charset="-127"/>
                </a:rPr>
                <a:t>로그인은 버튼으로 한다</a:t>
              </a:r>
              <a:r>
                <a:rPr lang="en-US" altLang="ko-KR" sz="788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endParaRPr lang="ko-KR" altLang="en-US" sz="788" dirty="0">
                <a:latin typeface="맑은 고딕" pitchFamily="50" charset="-127"/>
                <a:ea typeface="맑은 고딕" pitchFamily="50" charset="-127"/>
              </a:endParaRPr>
            </a:p>
          </p:txBody>
        </p:sp>
        <p:graphicFrame>
          <p:nvGraphicFramePr>
            <p:cNvPr id="95" name="내용 개체 틀 4">
              <a:extLst>
                <a:ext uri="{FF2B5EF4-FFF2-40B4-BE49-F238E27FC236}">
                  <a16:creationId xmlns:a16="http://schemas.microsoft.com/office/drawing/2014/main" id="{250684F9-8492-4F47-91A1-FC01D0C0A2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23558760"/>
                </p:ext>
              </p:extLst>
            </p:nvPr>
          </p:nvGraphicFramePr>
          <p:xfrm>
            <a:off x="4863615" y="4788467"/>
            <a:ext cx="3137859" cy="865837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4563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2578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7728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37728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26248"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900" b="1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화면 입</a:t>
                        </a:r>
                        <a:r>
                          <a:rPr lang="en-US" altLang="ko-KR" sz="900" b="1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/</a:t>
                        </a:r>
                        <a:r>
                          <a:rPr lang="ko-KR" altLang="en-US" sz="900" b="1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출력 정보일람</a:t>
                        </a:r>
                      </a:p>
                    </a:txBody>
                    <a:tcPr marL="68580" marR="68580" marT="34290" marB="3429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anchor="ctr"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 latinLnBrk="1"/>
                        <a:endParaRPr lang="ko-KR" altLang="en-US" sz="12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anchor="ctr"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05740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900" b="1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번호</a:t>
                        </a:r>
                      </a:p>
                    </a:txBody>
                    <a:tcPr marL="68580" marR="68580" marT="34290" marB="3429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900" b="1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I/O</a:t>
                        </a:r>
                        <a:endParaRPr lang="ko-KR" altLang="en-US" sz="9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900" b="1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I/O</a:t>
                        </a:r>
                        <a:r>
                          <a:rPr lang="en-US" altLang="ko-KR" sz="900" b="1" baseline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 </a:t>
                        </a:r>
                        <a:r>
                          <a:rPr lang="ko-KR" altLang="en-US" sz="900" b="1" baseline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명</a:t>
                        </a:r>
                        <a:endParaRPr lang="ko-KR" altLang="en-US" sz="9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ko-KR" altLang="en-US" sz="900" b="1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항목 속성</a:t>
                        </a:r>
                      </a:p>
                    </a:txBody>
                    <a:tcPr marL="68580" marR="68580" marT="34290" marB="34290" anchor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88595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1</a:t>
                        </a:r>
                        <a:endPara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I/O</a:t>
                        </a:r>
                        <a:endPara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ID </a:t>
                        </a:r>
                        <a:r>
                          <a:rPr lang="ko-KR" altLang="en-US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입력</a:t>
                        </a: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800" b="0" baseline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TEXT BOX</a:t>
                        </a: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88595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2</a:t>
                        </a:r>
                        <a:endPara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I/O</a:t>
                        </a:r>
                        <a:endPara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PW </a:t>
                        </a:r>
                        <a:r>
                          <a:rPr lang="ko-KR" altLang="en-US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입력</a:t>
                        </a: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TEXT BOX</a:t>
                        </a:r>
                        <a:endPara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88595"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3</a:t>
                        </a:r>
                        <a:endPara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I</a:t>
                        </a:r>
                        <a:endPara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로그인</a:t>
                        </a: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800" b="0" dirty="0">
                            <a:solidFill>
                              <a:schemeClr val="tx1"/>
                            </a:solidFill>
                            <a:latin typeface="맑은 고딕" pitchFamily="50" charset="-127"/>
                            <a:ea typeface="맑은 고딕" pitchFamily="50" charset="-127"/>
                          </a:rPr>
                          <a:t>PUSH BOTTON</a:t>
                        </a:r>
                        <a:endPara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endParaRPr>
                      </a:p>
                    </a:txBody>
                    <a:tcPr marL="68580" marR="68580" marT="34290" marB="34290" anchor="ctr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92396C6-B6EC-498F-8B8B-7E2E14F83EF7}"/>
              </a:ext>
            </a:extLst>
          </p:cNvPr>
          <p:cNvSpPr txBox="1"/>
          <p:nvPr/>
        </p:nvSpPr>
        <p:spPr>
          <a:xfrm>
            <a:off x="643664" y="1837810"/>
            <a:ext cx="2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SC001 </a:t>
            </a:r>
            <a:r>
              <a:rPr lang="ko-KR" altLang="en-US" sz="2400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88281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4224236" y="2082935"/>
            <a:ext cx="2531624" cy="340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25" dirty="0">
                <a:solidFill>
                  <a:srgbClr val="C6AB5B"/>
                </a:solidFill>
              </a:rPr>
              <a:t>4</a:t>
            </a:r>
            <a:endParaRPr lang="ko-KR" altLang="en-US" sz="21525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6544279" y="1745449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2. </a:t>
            </a:r>
            <a:r>
              <a:rPr lang="ko-KR" altLang="en-US" sz="1350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6544282" y="2457607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3. UI </a:t>
            </a:r>
            <a:r>
              <a:rPr lang="ko-KR" altLang="en-US" sz="1350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6544277" y="3171121"/>
            <a:ext cx="2599717" cy="547181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4. Class </a:t>
            </a:r>
            <a:r>
              <a:rPr lang="ko-KR" altLang="en-US" sz="1350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6544276" y="3881925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5. </a:t>
            </a:r>
            <a:r>
              <a:rPr lang="ko-KR" altLang="en-US" sz="1350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6544275" y="4592729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6. </a:t>
            </a:r>
            <a:r>
              <a:rPr lang="ko-KR" altLang="en-US" sz="1350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6544284" y="1033290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1. </a:t>
            </a:r>
            <a:r>
              <a:rPr lang="ko-KR" altLang="en-US" sz="1350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6544284" y="5303533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7. </a:t>
            </a:r>
            <a:r>
              <a:rPr lang="ko-KR" altLang="en-US" sz="1350" dirty="0" err="1"/>
              <a:t>느낀점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3567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4-1.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6" y="40942"/>
            <a:ext cx="2410032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구성도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1866355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전체 </a:t>
            </a:r>
            <a:r>
              <a:rPr lang="en-US" altLang="ko-KR" sz="3600" b="1" dirty="0"/>
              <a:t>Class </a:t>
            </a:r>
            <a:r>
              <a:rPr lang="ko-KR" altLang="en-US" sz="3600" b="1" dirty="0"/>
              <a:t>구성도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2732484" y="1529187"/>
            <a:ext cx="3679031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13BBC6-31EA-4054-B42A-11EA87B31455}"/>
              </a:ext>
            </a:extLst>
          </p:cNvPr>
          <p:cNvGrpSpPr/>
          <p:nvPr/>
        </p:nvGrpSpPr>
        <p:grpSpPr>
          <a:xfrm>
            <a:off x="685866" y="2413906"/>
            <a:ext cx="7937722" cy="3726181"/>
            <a:chOff x="942975" y="2457450"/>
            <a:chExt cx="6653486" cy="312332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25CA53B-3C42-481F-8E1E-3AE91E2DBAD3}"/>
                </a:ext>
              </a:extLst>
            </p:cNvPr>
            <p:cNvSpPr/>
            <p:nvPr/>
          </p:nvSpPr>
          <p:spPr>
            <a:xfrm>
              <a:off x="971631" y="2457451"/>
              <a:ext cx="1800225" cy="554669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로그인 프레임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0EABBB7-C4D5-4CC5-9CBB-56CCA5DB966E}"/>
                </a:ext>
              </a:extLst>
            </p:cNvPr>
            <p:cNvSpPr/>
            <p:nvPr/>
          </p:nvSpPr>
          <p:spPr>
            <a:xfrm>
              <a:off x="3318353" y="2457450"/>
              <a:ext cx="1800225" cy="554669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/>
                <a:t>메인 </a:t>
              </a:r>
              <a:r>
                <a:rPr lang="ko-KR" altLang="en-US" sz="1350" dirty="0"/>
                <a:t>프레임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42C266F-610C-49E3-A76E-4F4104E4D349}"/>
                </a:ext>
              </a:extLst>
            </p:cNvPr>
            <p:cNvSpPr/>
            <p:nvPr/>
          </p:nvSpPr>
          <p:spPr>
            <a:xfrm>
              <a:off x="5665075" y="2457450"/>
              <a:ext cx="1800225" cy="554669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알람 프레임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3B19-988E-48E1-AECB-3A68B77A3060}"/>
                </a:ext>
              </a:extLst>
            </p:cNvPr>
            <p:cNvSpPr/>
            <p:nvPr/>
          </p:nvSpPr>
          <p:spPr>
            <a:xfrm>
              <a:off x="4572000" y="3429001"/>
              <a:ext cx="1800225" cy="554669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/>
                <a:t>TO DO LIST </a:t>
              </a:r>
              <a:r>
                <a:rPr lang="ko-KR" altLang="en-US" sz="1350" dirty="0"/>
                <a:t>패널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2B8B2A2-2BF4-44C9-8683-2F9EAAAAD5BF}"/>
                </a:ext>
              </a:extLst>
            </p:cNvPr>
            <p:cNvSpPr/>
            <p:nvPr/>
          </p:nvSpPr>
          <p:spPr>
            <a:xfrm>
              <a:off x="2195786" y="3429001"/>
              <a:ext cx="1800225" cy="554669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과목 </a:t>
              </a:r>
              <a:r>
                <a:rPr lang="en-US" altLang="ko-KR" sz="1350" dirty="0"/>
                <a:t>LIST </a:t>
              </a:r>
              <a:r>
                <a:rPr lang="ko-KR" altLang="en-US" sz="1350" dirty="0"/>
                <a:t>패널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960BE31-3BA7-488E-9707-E6E240F9692C}"/>
                </a:ext>
              </a:extLst>
            </p:cNvPr>
            <p:cNvSpPr/>
            <p:nvPr/>
          </p:nvSpPr>
          <p:spPr>
            <a:xfrm>
              <a:off x="942975" y="4617642"/>
              <a:ext cx="1800225" cy="554669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과목 등록 프레임</a:t>
              </a:r>
              <a:endParaRPr lang="en-US" altLang="ko-KR" sz="1350" dirty="0"/>
            </a:p>
            <a:p>
              <a:pPr algn="ctr"/>
              <a:r>
                <a:rPr lang="en-US" altLang="ko-KR" sz="1350" dirty="0"/>
                <a:t>(</a:t>
              </a:r>
              <a:r>
                <a:rPr lang="ko-KR" altLang="en-US" sz="1350" dirty="0"/>
                <a:t>과목 변경 프레임</a:t>
              </a:r>
              <a:r>
                <a:rPr lang="en-US" altLang="ko-KR" sz="1350" dirty="0"/>
                <a:t>)</a:t>
              </a:r>
              <a:endParaRPr lang="ko-KR" altLang="en-US" sz="1350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F261610-722F-4C32-B1DA-998F40CB3E0D}"/>
                </a:ext>
              </a:extLst>
            </p:cNvPr>
            <p:cNvSpPr/>
            <p:nvPr/>
          </p:nvSpPr>
          <p:spPr>
            <a:xfrm>
              <a:off x="5796236" y="4264504"/>
              <a:ext cx="1800225" cy="554669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TO DO</a:t>
              </a:r>
              <a:r>
                <a:rPr lang="ko-KR" altLang="en-US" sz="1350" dirty="0"/>
                <a:t> 등록 프레임</a:t>
              </a:r>
              <a:endParaRPr lang="en-US" altLang="ko-KR" sz="1350" dirty="0"/>
            </a:p>
            <a:p>
              <a:pPr algn="ctr"/>
              <a:r>
                <a:rPr lang="en-US" altLang="ko-KR" sz="1350" dirty="0"/>
                <a:t>(TO DO</a:t>
              </a:r>
              <a:r>
                <a:rPr lang="ko-KR" altLang="en-US" sz="1350" dirty="0"/>
                <a:t> 변경 프레임</a:t>
              </a:r>
              <a:r>
                <a:rPr lang="en-US" altLang="ko-KR" sz="1350" dirty="0"/>
                <a:t>)</a:t>
              </a:r>
              <a:endParaRPr lang="ko-KR" altLang="en-US" sz="1350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3BD0DEC-5A82-483E-AFF3-0A3787164186}"/>
                </a:ext>
              </a:extLst>
            </p:cNvPr>
            <p:cNvSpPr/>
            <p:nvPr/>
          </p:nvSpPr>
          <p:spPr>
            <a:xfrm>
              <a:off x="5796236" y="5026107"/>
              <a:ext cx="1800225" cy="554669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메모 등록 프레임</a:t>
              </a:r>
              <a:endParaRPr lang="en-US" altLang="ko-KR" sz="1350" dirty="0"/>
            </a:p>
            <a:p>
              <a:pPr algn="ctr"/>
              <a:r>
                <a:rPr lang="en-US" altLang="ko-KR" sz="1350" dirty="0"/>
                <a:t>(</a:t>
              </a:r>
              <a:r>
                <a:rPr lang="ko-KR" altLang="en-US" sz="1350" dirty="0"/>
                <a:t>메모 변경 프레임</a:t>
              </a:r>
              <a:r>
                <a:rPr lang="en-US" altLang="ko-KR" sz="1350" dirty="0"/>
                <a:t>)</a:t>
              </a:r>
              <a:endParaRPr lang="ko-KR" altLang="en-US" sz="1350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FA7651B-FB08-4675-A651-6D29550F17E5}"/>
                </a:ext>
              </a:extLst>
            </p:cNvPr>
            <p:cNvSpPr/>
            <p:nvPr/>
          </p:nvSpPr>
          <p:spPr>
            <a:xfrm>
              <a:off x="3347765" y="4617642"/>
              <a:ext cx="1800225" cy="554669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삭제 확인 프레임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842F11D0-5F6F-4CD7-B92F-520144B41FB6}"/>
                </a:ext>
              </a:extLst>
            </p:cNvPr>
            <p:cNvCxnSpPr>
              <a:stCxn id="2" idx="3"/>
              <a:endCxn id="38" idx="1"/>
            </p:cNvCxnSpPr>
            <p:nvPr/>
          </p:nvCxnSpPr>
          <p:spPr>
            <a:xfrm flipV="1">
              <a:off x="2771856" y="2734785"/>
              <a:ext cx="546497" cy="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86BCCF13-5B9A-4005-9193-356DC9C2FA6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5118578" y="2734784"/>
              <a:ext cx="54649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F2058CD7-992C-4E2E-811D-3F4008D4AAA3}"/>
                </a:ext>
              </a:extLst>
            </p:cNvPr>
            <p:cNvCxnSpPr>
              <a:stCxn id="38" idx="2"/>
              <a:endCxn id="41" idx="0"/>
            </p:cNvCxnSpPr>
            <p:nvPr/>
          </p:nvCxnSpPr>
          <p:spPr>
            <a:xfrm rot="5400000">
              <a:off x="3448741" y="2659276"/>
              <a:ext cx="416882" cy="1122567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F1F029A2-1FAD-40DA-8669-15921351946B}"/>
                </a:ext>
              </a:extLst>
            </p:cNvPr>
            <p:cNvCxnSpPr>
              <a:cxnSpLocks/>
              <a:stCxn id="38" idx="2"/>
              <a:endCxn id="40" idx="0"/>
            </p:cNvCxnSpPr>
            <p:nvPr/>
          </p:nvCxnSpPr>
          <p:spPr>
            <a:xfrm rot="16200000" flipH="1">
              <a:off x="4636848" y="2593735"/>
              <a:ext cx="416882" cy="125364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EBC41110-F268-470F-AA58-1A2923DE1AE7}"/>
                </a:ext>
              </a:extLst>
            </p:cNvPr>
            <p:cNvCxnSpPr>
              <a:cxnSpLocks/>
              <a:stCxn id="41" idx="1"/>
              <a:endCxn id="42" idx="0"/>
            </p:cNvCxnSpPr>
            <p:nvPr/>
          </p:nvCxnSpPr>
          <p:spPr>
            <a:xfrm rot="10800000" flipV="1">
              <a:off x="1843088" y="3706335"/>
              <a:ext cx="352698" cy="911306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B5B64959-C5CD-4B5E-9822-7D810A6BD969}"/>
                </a:ext>
              </a:extLst>
            </p:cNvPr>
            <p:cNvCxnSpPr>
              <a:cxnSpLocks/>
              <a:stCxn id="40" idx="2"/>
              <a:endCxn id="43" idx="1"/>
            </p:cNvCxnSpPr>
            <p:nvPr/>
          </p:nvCxnSpPr>
          <p:spPr>
            <a:xfrm rot="16200000" flipH="1">
              <a:off x="5355089" y="4100693"/>
              <a:ext cx="558170" cy="324123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853BA3F4-A3D8-4164-A52C-7EA09DED1359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16200000" flipH="1">
              <a:off x="4974288" y="4481494"/>
              <a:ext cx="1319772" cy="324123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FE650967-0E14-4C2E-8AA8-9DFBE5638AEB}"/>
                </a:ext>
              </a:extLst>
            </p:cNvPr>
            <p:cNvCxnSpPr>
              <a:cxnSpLocks/>
              <a:stCxn id="41" idx="3"/>
              <a:endCxn id="45" idx="0"/>
            </p:cNvCxnSpPr>
            <p:nvPr/>
          </p:nvCxnSpPr>
          <p:spPr>
            <a:xfrm>
              <a:off x="3996011" y="3706336"/>
              <a:ext cx="251867" cy="911306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82BC9812-AD82-42C1-859F-2CB2C15935AD}"/>
                </a:ext>
              </a:extLst>
            </p:cNvPr>
            <p:cNvCxnSpPr>
              <a:cxnSpLocks/>
              <a:stCxn id="40" idx="1"/>
              <a:endCxn id="45" idx="0"/>
            </p:cNvCxnSpPr>
            <p:nvPr/>
          </p:nvCxnSpPr>
          <p:spPr>
            <a:xfrm rot="10800000" flipV="1">
              <a:off x="4247879" y="3706335"/>
              <a:ext cx="324122" cy="911306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669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4-2.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6" y="40942"/>
            <a:ext cx="1971609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개별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1704294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개별 </a:t>
            </a:r>
            <a:r>
              <a:rPr lang="en-US" altLang="ko-KR" sz="3600" b="1" dirty="0"/>
              <a:t>Class </a:t>
            </a:r>
            <a:r>
              <a:rPr lang="ko-KR" altLang="en-US" sz="3600" b="1" dirty="0"/>
              <a:t>설계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2745445" y="1546331"/>
            <a:ext cx="3328988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9EA8171-5664-4A6D-92A9-2A39A7B7B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26270"/>
              </p:ext>
            </p:extLst>
          </p:nvPr>
        </p:nvGraphicFramePr>
        <p:xfrm>
          <a:off x="175736" y="2926079"/>
          <a:ext cx="1547697" cy="22355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7697">
                  <a:extLst>
                    <a:ext uri="{9D8B030D-6E8A-4147-A177-3AD203B41FA5}">
                      <a16:colId xmlns:a16="http://schemas.microsoft.com/office/drawing/2014/main" val="1145108348"/>
                    </a:ext>
                  </a:extLst>
                </a:gridCol>
              </a:tblGrid>
              <a:tr h="2984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프레임</a:t>
                      </a:r>
                    </a:p>
                  </a:txBody>
                  <a:tcPr marL="83460" marR="83460" marT="55640" marB="5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28318"/>
                  </a:ext>
                </a:extLst>
              </a:tr>
              <a:tr h="13114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Title Label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Label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PW Label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PW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PasswordField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Login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3460" marR="83460" marT="55640" marB="5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90921"/>
                  </a:ext>
                </a:extLst>
              </a:tr>
              <a:tr h="6256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오류창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ID/PWD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유효성검사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3460" marR="83460" marT="55640" marB="5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37163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E15D338-1409-4BF9-BF9B-C10B41D87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792"/>
              </p:ext>
            </p:extLst>
          </p:nvPr>
        </p:nvGraphicFramePr>
        <p:xfrm>
          <a:off x="1989570" y="2926079"/>
          <a:ext cx="1712593" cy="22534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2593">
                  <a:extLst>
                    <a:ext uri="{9D8B030D-6E8A-4147-A177-3AD203B41FA5}">
                      <a16:colId xmlns:a16="http://schemas.microsoft.com/office/drawing/2014/main" val="1145108348"/>
                    </a:ext>
                  </a:extLst>
                </a:gridCol>
              </a:tblGrid>
              <a:tr h="3079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과목리스트 패널</a:t>
                      </a:r>
                    </a:p>
                  </a:txBody>
                  <a:tcPr marL="85210" marR="85210" marT="56807" marB="568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28318"/>
                  </a:ext>
                </a:extLst>
              </a:tr>
              <a:tr h="1142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Label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변경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5210" marR="85210" marT="56807" marB="568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90921"/>
                  </a:ext>
                </a:extLst>
              </a:tr>
              <a:tr h="7994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등록 화면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 확인 화면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변경 화면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데이터 불러오기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</a:txBody>
                  <a:tcPr marL="85210" marR="85210" marT="56807" marB="568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37163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F247E68-8F28-41BF-9973-926A3E3F2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241571"/>
              </p:ext>
            </p:extLst>
          </p:nvPr>
        </p:nvGraphicFramePr>
        <p:xfrm>
          <a:off x="3968300" y="2475819"/>
          <a:ext cx="1435893" cy="32150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5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73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등록 프레임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변경 프레임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241" marR="72241" marT="48161" marB="48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65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Label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학기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시작시간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종료시간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241" marR="72241" marT="48161" marB="48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0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테이블 등록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데이터 저장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메인 화면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</a:txBody>
                  <a:tcPr marL="72241" marR="72241" marT="48161" marB="48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8166704-CC26-4294-B6E7-59F760A54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1612"/>
              </p:ext>
            </p:extLst>
          </p:nvPr>
        </p:nvGraphicFramePr>
        <p:xfrm>
          <a:off x="5670329" y="2475820"/>
          <a:ext cx="1544858" cy="3184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4858">
                  <a:extLst>
                    <a:ext uri="{9D8B030D-6E8A-4147-A177-3AD203B41FA5}">
                      <a16:colId xmlns:a16="http://schemas.microsoft.com/office/drawing/2014/main" val="1145108348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리스트 패널</a:t>
                      </a:r>
                    </a:p>
                  </a:txBody>
                  <a:tcPr marL="51435" marR="51435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28318"/>
                  </a:ext>
                </a:extLst>
              </a:tr>
              <a:tr h="12150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Label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변경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메모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Table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중요도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보이기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숨기기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1435" marR="51435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90921"/>
                  </a:ext>
                </a:extLst>
              </a:tr>
              <a:tr h="1717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리스트 등록 화면 호출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리스트 변경 화면 호출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 확인 화면 호출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중요도 증가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메모 등록 화면 호출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중요도 정렬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정렬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마감일 정렬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 마감일 정렬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정렬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 do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보이기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do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숨기기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800" b="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데이터 불러오기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1435" marR="51435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37163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488B736-833C-44DC-AC88-57BC67E00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44006"/>
              </p:ext>
            </p:extLst>
          </p:nvPr>
        </p:nvGraphicFramePr>
        <p:xfrm>
          <a:off x="7481323" y="2721632"/>
          <a:ext cx="1469796" cy="26285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9796">
                  <a:extLst>
                    <a:ext uri="{9D8B030D-6E8A-4147-A177-3AD203B41FA5}">
                      <a16:colId xmlns:a16="http://schemas.microsoft.com/office/drawing/2014/main" val="1145108348"/>
                    </a:ext>
                  </a:extLst>
                </a:gridCol>
              </a:tblGrid>
              <a:tr h="449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 프레임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변경 프레임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773" marR="62773" marT="41849" marB="418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28318"/>
                  </a:ext>
                </a:extLst>
              </a:tr>
              <a:tr h="17181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Label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Label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 마감일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What to do Label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 마감일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What to do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773" marR="62773" marT="41849" marB="418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90921"/>
                  </a:ext>
                </a:extLst>
              </a:tr>
              <a:tr h="4608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테이블 등록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데이터 저장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메인 화면 호출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</a:txBody>
                  <a:tcPr marL="62773" marR="62773" marT="41849" marB="418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3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28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4224236" y="2082935"/>
            <a:ext cx="2531624" cy="340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25" dirty="0">
                <a:solidFill>
                  <a:srgbClr val="C6AB5B"/>
                </a:solidFill>
              </a:rPr>
              <a:t>5</a:t>
            </a:r>
            <a:endParaRPr lang="ko-KR" altLang="en-US" sz="21525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6544279" y="1745449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2. </a:t>
            </a:r>
            <a:r>
              <a:rPr lang="ko-KR" altLang="en-US" sz="1350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6544282" y="2457607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3. UI </a:t>
            </a:r>
            <a:r>
              <a:rPr lang="ko-KR" altLang="en-US" sz="1350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6544277" y="3171121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4. Class </a:t>
            </a:r>
            <a:r>
              <a:rPr lang="ko-KR" altLang="en-US" sz="1350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6544276" y="3881925"/>
            <a:ext cx="2599717" cy="547181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5. </a:t>
            </a:r>
            <a:r>
              <a:rPr lang="ko-KR" altLang="en-US" sz="1350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6544275" y="4592729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6. </a:t>
            </a:r>
            <a:r>
              <a:rPr lang="ko-KR" altLang="en-US" sz="1350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6544284" y="1033290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1. </a:t>
            </a:r>
            <a:r>
              <a:rPr lang="ko-KR" altLang="en-US" sz="1350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6544284" y="5303533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7. </a:t>
            </a:r>
            <a:r>
              <a:rPr lang="ko-KR" altLang="en-US" sz="1350" dirty="0" err="1"/>
              <a:t>느낀점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41618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107EA2-C86D-4E9C-B48F-C82F4B46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4" y="2573394"/>
            <a:ext cx="2743200" cy="25788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5-1.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6" y="40942"/>
            <a:ext cx="1971609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블랙박스 테스팅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1702049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Syntax Testing</a:t>
            </a:r>
            <a:endParaRPr lang="ko-KR" altLang="en-US" sz="3600" b="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2743200" y="1536863"/>
            <a:ext cx="3328988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13699D-87F4-4FA6-87C5-92D3EED2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30" y="3344784"/>
            <a:ext cx="3600450" cy="25788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A74D53-7E18-48DF-A2BC-4C40C8002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324" y="4312761"/>
            <a:ext cx="1871663" cy="6429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B45D57-2821-42B0-8DFD-5C5605B30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890" y="2335949"/>
            <a:ext cx="2986088" cy="22982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D2842-5567-400F-B007-4F993515D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985" y="3607594"/>
            <a:ext cx="1957388" cy="6429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91AE2A-C0EF-4E0F-9975-53F3FBFF6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70" y="2939172"/>
            <a:ext cx="1871663" cy="6429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7734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4036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21895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5-2.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6" y="44978"/>
            <a:ext cx="2410032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화이트박스 테스팅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1702049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Decision Coverage</a:t>
            </a:r>
            <a:endParaRPr lang="ko-KR" altLang="en-US" sz="3600" b="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2428783" y="1515466"/>
            <a:ext cx="393155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4A6071-162B-428B-A9F7-4A9AEDB9BFD1}"/>
              </a:ext>
            </a:extLst>
          </p:cNvPr>
          <p:cNvGrpSpPr/>
          <p:nvPr/>
        </p:nvGrpSpPr>
        <p:grpSpPr>
          <a:xfrm>
            <a:off x="273756" y="2055756"/>
            <a:ext cx="1974758" cy="4311374"/>
            <a:chOff x="569793" y="2231545"/>
            <a:chExt cx="1642438" cy="358583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6E37FBA-91B2-4612-AD8B-5BD71B8B54F7}"/>
                </a:ext>
              </a:extLst>
            </p:cNvPr>
            <p:cNvSpPr/>
            <p:nvPr/>
          </p:nvSpPr>
          <p:spPr>
            <a:xfrm>
              <a:off x="569793" y="2452678"/>
              <a:ext cx="1600135" cy="33647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49CF31A8-D3F0-4617-BD01-0B01ED928820}"/>
                </a:ext>
              </a:extLst>
            </p:cNvPr>
            <p:cNvSpPr/>
            <p:nvPr/>
          </p:nvSpPr>
          <p:spPr>
            <a:xfrm>
              <a:off x="766213" y="3576973"/>
              <a:ext cx="1078642" cy="505473"/>
            </a:xfrm>
            <a:prstGeom prst="diamond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75" dirty="0"/>
            </a:p>
          </p:txBody>
        </p: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2D4B2172-D7D2-4CF4-96F3-AE177F8201B4}"/>
                </a:ext>
              </a:extLst>
            </p:cNvPr>
            <p:cNvSpPr/>
            <p:nvPr/>
          </p:nvSpPr>
          <p:spPr>
            <a:xfrm>
              <a:off x="766212" y="4371716"/>
              <a:ext cx="1078642" cy="505473"/>
            </a:xfrm>
            <a:prstGeom prst="diamond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C72FBF-6DA0-4F3C-981F-A9FA98727B31}"/>
                </a:ext>
              </a:extLst>
            </p:cNvPr>
            <p:cNvSpPr txBox="1"/>
            <p:nvPr/>
          </p:nvSpPr>
          <p:spPr>
            <a:xfrm>
              <a:off x="983146" y="3725834"/>
              <a:ext cx="644774" cy="191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  공백 검사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E087B8-F707-44B0-A00D-B144D7212182}"/>
                </a:ext>
              </a:extLst>
            </p:cNvPr>
            <p:cNvSpPr txBox="1"/>
            <p:nvPr/>
          </p:nvSpPr>
          <p:spPr>
            <a:xfrm>
              <a:off x="1021861" y="4462197"/>
              <a:ext cx="857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ID &amp; PWD</a:t>
              </a:r>
            </a:p>
            <a:p>
              <a:r>
                <a:rPr lang="ko-KR" altLang="en-US" sz="900" b="1" dirty="0">
                  <a:solidFill>
                    <a:schemeClr val="bg1"/>
                  </a:solidFill>
                </a:rPr>
                <a:t>유효성 검사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A3D062E-8AF2-4A7F-A4D5-5506400DAF5E}"/>
                </a:ext>
              </a:extLst>
            </p:cNvPr>
            <p:cNvCxnSpPr>
              <a:cxnSpLocks/>
              <a:stCxn id="2" idx="2"/>
              <a:endCxn id="7" idx="0"/>
            </p:cNvCxnSpPr>
            <p:nvPr/>
          </p:nvCxnSpPr>
          <p:spPr>
            <a:xfrm>
              <a:off x="1305534" y="3118042"/>
              <a:ext cx="0" cy="4589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33DA559-3D61-4C76-820C-41C081593014}"/>
                </a:ext>
              </a:extLst>
            </p:cNvPr>
            <p:cNvCxnSpPr>
              <a:cxnSpLocks/>
              <a:stCxn id="7" idx="2"/>
              <a:endCxn id="17" idx="0"/>
            </p:cNvCxnSpPr>
            <p:nvPr/>
          </p:nvCxnSpPr>
          <p:spPr>
            <a:xfrm flipH="1">
              <a:off x="1305534" y="4082446"/>
              <a:ext cx="1" cy="2892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5F628158-ECC0-4F1B-80A2-4BD5547C7D16}"/>
                </a:ext>
              </a:extLst>
            </p:cNvPr>
            <p:cNvCxnSpPr>
              <a:cxnSpLocks/>
              <a:stCxn id="17" idx="2"/>
              <a:endCxn id="90" idx="0"/>
            </p:cNvCxnSpPr>
            <p:nvPr/>
          </p:nvCxnSpPr>
          <p:spPr>
            <a:xfrm flipH="1">
              <a:off x="1305532" y="4877189"/>
              <a:ext cx="2" cy="3572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FD02811D-3E0E-4A99-9D91-E873ECA0BA41}"/>
                </a:ext>
              </a:extLst>
            </p:cNvPr>
            <p:cNvCxnSpPr>
              <a:cxnSpLocks/>
              <a:stCxn id="7" idx="3"/>
              <a:endCxn id="2" idx="3"/>
            </p:cNvCxnSpPr>
            <p:nvPr/>
          </p:nvCxnSpPr>
          <p:spPr>
            <a:xfrm flipH="1" flipV="1">
              <a:off x="1734159" y="2940410"/>
              <a:ext cx="110696" cy="889300"/>
            </a:xfrm>
            <a:prstGeom prst="bentConnector3">
              <a:avLst>
                <a:gd name="adj1" fmla="val -154884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F36E5141-4DC0-4092-82BC-7F57F12750C1}"/>
                </a:ext>
              </a:extLst>
            </p:cNvPr>
            <p:cNvCxnSpPr>
              <a:cxnSpLocks/>
              <a:stCxn id="17" idx="3"/>
              <a:endCxn id="2" idx="3"/>
            </p:cNvCxnSpPr>
            <p:nvPr/>
          </p:nvCxnSpPr>
          <p:spPr>
            <a:xfrm flipH="1" flipV="1">
              <a:off x="1734159" y="2940410"/>
              <a:ext cx="110695" cy="1684043"/>
            </a:xfrm>
            <a:prstGeom prst="bentConnector3">
              <a:avLst>
                <a:gd name="adj1" fmla="val -154885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C449B9-9106-4B4B-9FB3-CF5C65A3F94B}"/>
                </a:ext>
              </a:extLst>
            </p:cNvPr>
            <p:cNvSpPr txBox="1"/>
            <p:nvPr/>
          </p:nvSpPr>
          <p:spPr>
            <a:xfrm>
              <a:off x="1037709" y="3286694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Y</a:t>
              </a:r>
              <a:endParaRPr lang="ko-KR" altLang="en-US" sz="13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184880-9671-44BC-B23B-B7E7010BB49F}"/>
                </a:ext>
              </a:extLst>
            </p:cNvPr>
            <p:cNvSpPr txBox="1"/>
            <p:nvPr/>
          </p:nvSpPr>
          <p:spPr>
            <a:xfrm>
              <a:off x="1050061" y="4077913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Y</a:t>
              </a:r>
              <a:endParaRPr lang="ko-KR" altLang="en-US" sz="13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C76585-6682-4EB9-AFF4-B7BBBFCA460E}"/>
                </a:ext>
              </a:extLst>
            </p:cNvPr>
            <p:cNvSpPr txBox="1"/>
            <p:nvPr/>
          </p:nvSpPr>
          <p:spPr>
            <a:xfrm>
              <a:off x="1779256" y="4315173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N</a:t>
              </a:r>
              <a:endParaRPr lang="ko-KR" altLang="en-US" sz="13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CD6E3A-644E-480E-8427-25C97455E71B}"/>
                </a:ext>
              </a:extLst>
            </p:cNvPr>
            <p:cNvSpPr txBox="1"/>
            <p:nvPr/>
          </p:nvSpPr>
          <p:spPr>
            <a:xfrm>
              <a:off x="1792257" y="3535951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N</a:t>
              </a:r>
              <a:endParaRPr lang="ko-KR" altLang="en-US" sz="135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53B4E24-6CBA-49FD-8C6B-268A3E370475}"/>
                </a:ext>
              </a:extLst>
            </p:cNvPr>
            <p:cNvSpPr/>
            <p:nvPr/>
          </p:nvSpPr>
          <p:spPr>
            <a:xfrm>
              <a:off x="857282" y="2231545"/>
              <a:ext cx="857250" cy="3552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BDC3049E-F647-4D9D-A187-E39B063087D5}"/>
                </a:ext>
              </a:extLst>
            </p:cNvPr>
            <p:cNvSpPr/>
            <p:nvPr/>
          </p:nvSpPr>
          <p:spPr>
            <a:xfrm>
              <a:off x="876909" y="2762777"/>
              <a:ext cx="857250" cy="355265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시작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2A888CC-D839-4064-935A-015FDF8EC634}"/>
                </a:ext>
              </a:extLst>
            </p:cNvPr>
            <p:cNvSpPr/>
            <p:nvPr/>
          </p:nvSpPr>
          <p:spPr>
            <a:xfrm>
              <a:off x="876907" y="5234482"/>
              <a:ext cx="857250" cy="355265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종료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CF0F4A0-3BF1-44A6-BC07-B7AB4C101ED6}"/>
                </a:ext>
              </a:extLst>
            </p:cNvPr>
            <p:cNvSpPr txBox="1"/>
            <p:nvPr/>
          </p:nvSpPr>
          <p:spPr>
            <a:xfrm>
              <a:off x="1037708" y="4893994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Y</a:t>
              </a:r>
              <a:endParaRPr lang="ko-KR" altLang="en-US" sz="13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9CDE9B-989D-4EEF-BA63-1B86C2FFEBFD}"/>
                </a:ext>
              </a:extLst>
            </p:cNvPr>
            <p:cNvSpPr txBox="1"/>
            <p:nvPr/>
          </p:nvSpPr>
          <p:spPr>
            <a:xfrm>
              <a:off x="1297659" y="3232070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a</a:t>
              </a:r>
              <a:endParaRPr lang="ko-KR" altLang="en-US" sz="135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B195FDC-4F69-4278-AFDE-749B9AA04529}"/>
                </a:ext>
              </a:extLst>
            </p:cNvPr>
            <p:cNvSpPr txBox="1"/>
            <p:nvPr/>
          </p:nvSpPr>
          <p:spPr>
            <a:xfrm>
              <a:off x="1329619" y="4077561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b</a:t>
              </a:r>
              <a:endParaRPr lang="ko-KR" altLang="en-US" sz="135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C449E69-64AE-4929-8C23-49FAF2C30601}"/>
                </a:ext>
              </a:extLst>
            </p:cNvPr>
            <p:cNvSpPr txBox="1"/>
            <p:nvPr/>
          </p:nvSpPr>
          <p:spPr>
            <a:xfrm>
              <a:off x="2001693" y="3255153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c</a:t>
              </a:r>
              <a:endParaRPr lang="ko-KR" altLang="en-US" sz="135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C634A6E-79A6-4E60-A026-7A9233B06854}"/>
                </a:ext>
              </a:extLst>
            </p:cNvPr>
            <p:cNvSpPr txBox="1"/>
            <p:nvPr/>
          </p:nvSpPr>
          <p:spPr>
            <a:xfrm>
              <a:off x="1995213" y="4077561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d</a:t>
              </a:r>
              <a:endParaRPr lang="ko-KR" altLang="en-US" sz="135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90EB377-4DC6-42EB-A389-552CA6440C3A}"/>
                </a:ext>
              </a:extLst>
            </p:cNvPr>
            <p:cNvSpPr txBox="1"/>
            <p:nvPr/>
          </p:nvSpPr>
          <p:spPr>
            <a:xfrm>
              <a:off x="1318803" y="4856145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e</a:t>
              </a:r>
              <a:endParaRPr lang="ko-KR" altLang="en-US" sz="135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0359BF-57AB-4171-86E3-55911031EF25}"/>
              </a:ext>
            </a:extLst>
          </p:cNvPr>
          <p:cNvGrpSpPr/>
          <p:nvPr/>
        </p:nvGrpSpPr>
        <p:grpSpPr>
          <a:xfrm>
            <a:off x="2525686" y="2055756"/>
            <a:ext cx="2227519" cy="4296186"/>
            <a:chOff x="2743200" y="2231545"/>
            <a:chExt cx="1859213" cy="35858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ED3EC65-2281-4810-AA97-D88B6CD0CCED}"/>
                </a:ext>
              </a:extLst>
            </p:cNvPr>
            <p:cNvSpPr/>
            <p:nvPr/>
          </p:nvSpPr>
          <p:spPr>
            <a:xfrm>
              <a:off x="2743200" y="2452678"/>
              <a:ext cx="1859213" cy="33647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5" name="다이아몬드 44">
              <a:extLst>
                <a:ext uri="{FF2B5EF4-FFF2-40B4-BE49-F238E27FC236}">
                  <a16:creationId xmlns:a16="http://schemas.microsoft.com/office/drawing/2014/main" id="{1ECFAE70-6416-4CED-88AE-8A25CEBCAA4B}"/>
                </a:ext>
              </a:extLst>
            </p:cNvPr>
            <p:cNvSpPr/>
            <p:nvPr/>
          </p:nvSpPr>
          <p:spPr>
            <a:xfrm>
              <a:off x="3034257" y="3384873"/>
              <a:ext cx="1078642" cy="505473"/>
            </a:xfrm>
            <a:prstGeom prst="diamond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75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AD3AF3-0212-4340-A4CD-74D270AAC5AF}"/>
                </a:ext>
              </a:extLst>
            </p:cNvPr>
            <p:cNvSpPr txBox="1"/>
            <p:nvPr/>
          </p:nvSpPr>
          <p:spPr>
            <a:xfrm>
              <a:off x="3289495" y="3490979"/>
              <a:ext cx="644774" cy="308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 알림 예약</a:t>
              </a:r>
              <a:endParaRPr lang="en-US" altLang="ko-KR" sz="900" b="1" dirty="0">
                <a:solidFill>
                  <a:schemeClr val="bg1"/>
                </a:solidFill>
              </a:endParaRPr>
            </a:p>
            <a:p>
              <a:r>
                <a:rPr lang="en-US" altLang="ko-KR" sz="900" b="1" dirty="0">
                  <a:solidFill>
                    <a:schemeClr val="bg1"/>
                  </a:solidFill>
                </a:rPr>
                <a:t>     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검사</a:t>
              </a: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92D13CE-1AE6-4053-908C-7AE6DCEE45CD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3573577" y="3028888"/>
              <a:ext cx="2" cy="3559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CEA9A69-D6DC-4F72-B5FE-BE5753EFAF25}"/>
                </a:ext>
              </a:extLst>
            </p:cNvPr>
            <p:cNvCxnSpPr>
              <a:cxnSpLocks/>
              <a:stCxn id="45" idx="2"/>
              <a:endCxn id="68" idx="0"/>
            </p:cNvCxnSpPr>
            <p:nvPr/>
          </p:nvCxnSpPr>
          <p:spPr>
            <a:xfrm flipH="1">
              <a:off x="3573577" y="3890346"/>
              <a:ext cx="2" cy="4915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4A6CE0A0-6912-48D5-8C0D-6361E06C0476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573577" y="4717654"/>
              <a:ext cx="0" cy="545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716882-8540-4983-A621-2DCCA085E186}"/>
                </a:ext>
              </a:extLst>
            </p:cNvPr>
            <p:cNvSpPr txBox="1"/>
            <p:nvPr/>
          </p:nvSpPr>
          <p:spPr>
            <a:xfrm>
              <a:off x="3312665" y="3853906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T</a:t>
              </a:r>
              <a:endParaRPr lang="ko-KR" altLang="en-US" sz="135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1701ABF-C3AD-44D4-A7FF-3A3205E1821E}"/>
                </a:ext>
              </a:extLst>
            </p:cNvPr>
            <p:cNvSpPr txBox="1"/>
            <p:nvPr/>
          </p:nvSpPr>
          <p:spPr>
            <a:xfrm>
              <a:off x="4083663" y="3352479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F</a:t>
              </a:r>
              <a:endParaRPr lang="ko-KR" altLang="en-US" sz="135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5CDC474-A895-4419-A3C7-32B834CDCDF1}"/>
                </a:ext>
              </a:extLst>
            </p:cNvPr>
            <p:cNvSpPr/>
            <p:nvPr/>
          </p:nvSpPr>
          <p:spPr>
            <a:xfrm>
              <a:off x="3144952" y="2231545"/>
              <a:ext cx="857250" cy="3552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알림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1E6BEAE-5720-4B76-971B-1D79690728F9}"/>
                </a:ext>
              </a:extLst>
            </p:cNvPr>
            <p:cNvSpPr/>
            <p:nvPr/>
          </p:nvSpPr>
          <p:spPr>
            <a:xfrm>
              <a:off x="3144952" y="4381898"/>
              <a:ext cx="857250" cy="335756"/>
            </a:xfrm>
            <a:prstGeom prst="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알림 정보 출력</a:t>
              </a: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A44CAAA7-88F2-4260-A9A1-350930D5173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H="1">
              <a:off x="4002202" y="3637609"/>
              <a:ext cx="110697" cy="1792973"/>
            </a:xfrm>
            <a:prstGeom prst="bentConnector3">
              <a:avLst>
                <a:gd name="adj1" fmla="val -154882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C6B63401-D0AC-4539-A5DD-340A8CCA70E8}"/>
                </a:ext>
              </a:extLst>
            </p:cNvPr>
            <p:cNvSpPr/>
            <p:nvPr/>
          </p:nvSpPr>
          <p:spPr>
            <a:xfrm>
              <a:off x="3144951" y="5252948"/>
              <a:ext cx="857250" cy="355265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종료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1CC507A-18CC-4579-BB9A-BE312FE48BD2}"/>
                </a:ext>
              </a:extLst>
            </p:cNvPr>
            <p:cNvSpPr/>
            <p:nvPr/>
          </p:nvSpPr>
          <p:spPr>
            <a:xfrm>
              <a:off x="3132936" y="2676824"/>
              <a:ext cx="857250" cy="355265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시작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1591810-9696-4CC0-AB0A-A96742FB6487}"/>
                </a:ext>
              </a:extLst>
            </p:cNvPr>
            <p:cNvSpPr txBox="1"/>
            <p:nvPr/>
          </p:nvSpPr>
          <p:spPr>
            <a:xfrm>
              <a:off x="3588646" y="3099742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a</a:t>
              </a:r>
              <a:endParaRPr lang="ko-KR" altLang="en-US" sz="135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9CBB367-7E8B-491C-9140-42763A182E9F}"/>
                </a:ext>
              </a:extLst>
            </p:cNvPr>
            <p:cNvSpPr txBox="1"/>
            <p:nvPr/>
          </p:nvSpPr>
          <p:spPr>
            <a:xfrm>
              <a:off x="3608033" y="3878798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b</a:t>
              </a:r>
              <a:endParaRPr lang="ko-KR" altLang="en-US" sz="135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29A150C-722F-4F74-AB04-02580950B2AE}"/>
                </a:ext>
              </a:extLst>
            </p:cNvPr>
            <p:cNvSpPr txBox="1"/>
            <p:nvPr/>
          </p:nvSpPr>
          <p:spPr>
            <a:xfrm>
              <a:off x="4306065" y="4145832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c</a:t>
              </a:r>
              <a:endParaRPr lang="ko-KR" altLang="en-US" sz="135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89FD23-9D71-4CC2-845E-64D6515B7B8C}"/>
                </a:ext>
              </a:extLst>
            </p:cNvPr>
            <p:cNvSpPr txBox="1"/>
            <p:nvPr/>
          </p:nvSpPr>
          <p:spPr>
            <a:xfrm>
              <a:off x="3608033" y="4917440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d</a:t>
              </a:r>
              <a:endParaRPr lang="ko-KR" altLang="en-US" sz="135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0DFFF5-C0D8-47B9-B758-07B40BAFF103}"/>
              </a:ext>
            </a:extLst>
          </p:cNvPr>
          <p:cNvGrpSpPr/>
          <p:nvPr/>
        </p:nvGrpSpPr>
        <p:grpSpPr>
          <a:xfrm>
            <a:off x="5007102" y="2086713"/>
            <a:ext cx="1801460" cy="4246763"/>
            <a:chOff x="5198169" y="2193925"/>
            <a:chExt cx="1519349" cy="358171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B2BCF34-A41E-4285-909F-86C0D56BB3FE}"/>
                </a:ext>
              </a:extLst>
            </p:cNvPr>
            <p:cNvSpPr/>
            <p:nvPr/>
          </p:nvSpPr>
          <p:spPr>
            <a:xfrm>
              <a:off x="5198169" y="2410933"/>
              <a:ext cx="1519349" cy="33647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DC5ED46F-8795-4411-9BF7-AA6ECBDEA485}"/>
                </a:ext>
              </a:extLst>
            </p:cNvPr>
            <p:cNvSpPr/>
            <p:nvPr/>
          </p:nvSpPr>
          <p:spPr>
            <a:xfrm>
              <a:off x="5336511" y="3087371"/>
              <a:ext cx="1078642" cy="505473"/>
            </a:xfrm>
            <a:prstGeom prst="diamond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75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F4254B-DE40-4463-8340-533B824F9F5B}"/>
                </a:ext>
              </a:extLst>
            </p:cNvPr>
            <p:cNvSpPr txBox="1"/>
            <p:nvPr/>
          </p:nvSpPr>
          <p:spPr>
            <a:xfrm>
              <a:off x="5546492" y="3246227"/>
              <a:ext cx="644774" cy="19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  공백 검사</a:t>
              </a: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C8F7899-C90D-4811-AB8C-A5984FDB3207}"/>
                </a:ext>
              </a:extLst>
            </p:cNvPr>
            <p:cNvCxnSpPr>
              <a:cxnSpLocks/>
              <a:stCxn id="108" idx="2"/>
              <a:endCxn id="80" idx="0"/>
            </p:cNvCxnSpPr>
            <p:nvPr/>
          </p:nvCxnSpPr>
          <p:spPr>
            <a:xfrm flipH="1">
              <a:off x="5875832" y="2941041"/>
              <a:ext cx="1069" cy="1463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45AAEE8-8CC1-43C9-B54F-3CA95843DB9E}"/>
                </a:ext>
              </a:extLst>
            </p:cNvPr>
            <p:cNvSpPr/>
            <p:nvPr/>
          </p:nvSpPr>
          <p:spPr>
            <a:xfrm>
              <a:off x="5259058" y="2193925"/>
              <a:ext cx="1334180" cy="3552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등록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∙</a:t>
              </a:r>
              <a:r>
                <a:rPr lang="ko-KR" altLang="en-US" sz="1200" dirty="0"/>
                <a:t>변경</a:t>
              </a: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9E7D6EF1-E03C-4937-8F56-5049DBB440A6}"/>
                </a:ext>
              </a:extLst>
            </p:cNvPr>
            <p:cNvCxnSpPr>
              <a:cxnSpLocks/>
              <a:stCxn id="80" idx="2"/>
              <a:endCxn id="124" idx="0"/>
            </p:cNvCxnSpPr>
            <p:nvPr/>
          </p:nvCxnSpPr>
          <p:spPr>
            <a:xfrm>
              <a:off x="5875832" y="3592844"/>
              <a:ext cx="1870" cy="1590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연결선: 꺾임 147">
              <a:extLst>
                <a:ext uri="{FF2B5EF4-FFF2-40B4-BE49-F238E27FC236}">
                  <a16:creationId xmlns:a16="http://schemas.microsoft.com/office/drawing/2014/main" id="{19FFBB55-C505-4296-B486-E3EA8034D945}"/>
                </a:ext>
              </a:extLst>
            </p:cNvPr>
            <p:cNvCxnSpPr>
              <a:cxnSpLocks/>
              <a:stCxn id="80" idx="3"/>
              <a:endCxn id="108" idx="3"/>
            </p:cNvCxnSpPr>
            <p:nvPr/>
          </p:nvCxnSpPr>
          <p:spPr>
            <a:xfrm flipH="1" flipV="1">
              <a:off x="6305526" y="2763409"/>
              <a:ext cx="109627" cy="576698"/>
            </a:xfrm>
            <a:prstGeom prst="bentConnector3">
              <a:avLst>
                <a:gd name="adj1" fmla="val -102774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4086044-B8B1-43D4-BEAF-D5FAC86B7869}"/>
                </a:ext>
              </a:extLst>
            </p:cNvPr>
            <p:cNvSpPr txBox="1"/>
            <p:nvPr/>
          </p:nvSpPr>
          <p:spPr>
            <a:xfrm>
              <a:off x="5633698" y="2887888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T</a:t>
              </a:r>
              <a:endParaRPr lang="ko-KR" altLang="en-US" sz="1350" dirty="0"/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593F6588-C8F3-41F6-B5CB-2EE1BFB4D0DC}"/>
                </a:ext>
              </a:extLst>
            </p:cNvPr>
            <p:cNvSpPr/>
            <p:nvPr/>
          </p:nvSpPr>
          <p:spPr>
            <a:xfrm>
              <a:off x="5448275" y="2585776"/>
              <a:ext cx="857250" cy="355265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시작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55FCF445-41F8-487F-88FF-ED9EAE1905AC}"/>
                </a:ext>
              </a:extLst>
            </p:cNvPr>
            <p:cNvSpPr/>
            <p:nvPr/>
          </p:nvSpPr>
          <p:spPr>
            <a:xfrm>
              <a:off x="5450241" y="5206925"/>
              <a:ext cx="857250" cy="355265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종료</a:t>
              </a:r>
            </a:p>
          </p:txBody>
        </p:sp>
        <p:sp>
          <p:nvSpPr>
            <p:cNvPr id="124" name="다이아몬드 123">
              <a:extLst>
                <a:ext uri="{FF2B5EF4-FFF2-40B4-BE49-F238E27FC236}">
                  <a16:creationId xmlns:a16="http://schemas.microsoft.com/office/drawing/2014/main" id="{0ABD1439-717D-4F75-A4D0-FFCE62CFE1D9}"/>
                </a:ext>
              </a:extLst>
            </p:cNvPr>
            <p:cNvSpPr/>
            <p:nvPr/>
          </p:nvSpPr>
          <p:spPr>
            <a:xfrm>
              <a:off x="5338380" y="3751913"/>
              <a:ext cx="1078642" cy="505473"/>
            </a:xfrm>
            <a:prstGeom prst="diamond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75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D949710-1A03-49E9-A28E-43EB7D0938C0}"/>
                </a:ext>
              </a:extLst>
            </p:cNvPr>
            <p:cNvSpPr txBox="1"/>
            <p:nvPr/>
          </p:nvSpPr>
          <p:spPr>
            <a:xfrm>
              <a:off x="5474117" y="3926890"/>
              <a:ext cx="830416" cy="19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   예외 값 검사</a:t>
              </a:r>
            </a:p>
          </p:txBody>
        </p:sp>
        <p:sp>
          <p:nvSpPr>
            <p:cNvPr id="130" name="다이아몬드 129">
              <a:extLst>
                <a:ext uri="{FF2B5EF4-FFF2-40B4-BE49-F238E27FC236}">
                  <a16:creationId xmlns:a16="http://schemas.microsoft.com/office/drawing/2014/main" id="{77BD1FE6-A205-437F-A23A-ED7792268BFB}"/>
                </a:ext>
              </a:extLst>
            </p:cNvPr>
            <p:cNvSpPr/>
            <p:nvPr/>
          </p:nvSpPr>
          <p:spPr>
            <a:xfrm>
              <a:off x="5338304" y="4430108"/>
              <a:ext cx="1078642" cy="505473"/>
            </a:xfrm>
            <a:prstGeom prst="diamond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75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DA605E0-BD27-40ED-8BE3-CEB7F2BB1EBA}"/>
                </a:ext>
              </a:extLst>
            </p:cNvPr>
            <p:cNvSpPr txBox="1"/>
            <p:nvPr/>
          </p:nvSpPr>
          <p:spPr>
            <a:xfrm>
              <a:off x="5474040" y="4605085"/>
              <a:ext cx="830416" cy="19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   중복 값 검사</a:t>
              </a:r>
            </a:p>
          </p:txBody>
        </p: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EA6E1D32-C1CD-4FA2-AC8D-EBEABC6FAEEB}"/>
                </a:ext>
              </a:extLst>
            </p:cNvPr>
            <p:cNvCxnSpPr>
              <a:cxnSpLocks/>
              <a:stCxn id="124" idx="2"/>
              <a:endCxn id="130" idx="0"/>
            </p:cNvCxnSpPr>
            <p:nvPr/>
          </p:nvCxnSpPr>
          <p:spPr>
            <a:xfrm flipH="1">
              <a:off x="5877625" y="4257386"/>
              <a:ext cx="77" cy="1727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4BCAF37A-1549-41CE-A073-58825DE1188A}"/>
                </a:ext>
              </a:extLst>
            </p:cNvPr>
            <p:cNvCxnSpPr>
              <a:cxnSpLocks/>
              <a:stCxn id="130" idx="2"/>
              <a:endCxn id="109" idx="0"/>
            </p:cNvCxnSpPr>
            <p:nvPr/>
          </p:nvCxnSpPr>
          <p:spPr>
            <a:xfrm>
              <a:off x="5877625" y="4935581"/>
              <a:ext cx="1241" cy="2713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연결선: 꺾임 136">
              <a:extLst>
                <a:ext uri="{FF2B5EF4-FFF2-40B4-BE49-F238E27FC236}">
                  <a16:creationId xmlns:a16="http://schemas.microsoft.com/office/drawing/2014/main" id="{BA27578E-6E17-42A5-963C-DE45FBC3ACB2}"/>
                </a:ext>
              </a:extLst>
            </p:cNvPr>
            <p:cNvCxnSpPr>
              <a:cxnSpLocks/>
              <a:stCxn id="124" idx="3"/>
              <a:endCxn id="108" idx="3"/>
            </p:cNvCxnSpPr>
            <p:nvPr/>
          </p:nvCxnSpPr>
          <p:spPr>
            <a:xfrm flipH="1" flipV="1">
              <a:off x="6305525" y="2763409"/>
              <a:ext cx="111497" cy="1241240"/>
            </a:xfrm>
            <a:prstGeom prst="bentConnector3">
              <a:avLst>
                <a:gd name="adj1" fmla="val -10105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연결선: 꺾임 140">
              <a:extLst>
                <a:ext uri="{FF2B5EF4-FFF2-40B4-BE49-F238E27FC236}">
                  <a16:creationId xmlns:a16="http://schemas.microsoft.com/office/drawing/2014/main" id="{EAA3534B-8C5F-4A99-BD10-243E21729BE9}"/>
                </a:ext>
              </a:extLst>
            </p:cNvPr>
            <p:cNvCxnSpPr>
              <a:cxnSpLocks/>
              <a:stCxn id="130" idx="3"/>
              <a:endCxn id="108" idx="3"/>
            </p:cNvCxnSpPr>
            <p:nvPr/>
          </p:nvCxnSpPr>
          <p:spPr>
            <a:xfrm flipH="1" flipV="1">
              <a:off x="6305525" y="2763409"/>
              <a:ext cx="111420" cy="1919435"/>
            </a:xfrm>
            <a:prstGeom prst="bentConnector3">
              <a:avLst>
                <a:gd name="adj1" fmla="val -101119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FF78A97-FECC-49D5-A60D-FE1F9E2173E4}"/>
                </a:ext>
              </a:extLst>
            </p:cNvPr>
            <p:cNvSpPr txBox="1"/>
            <p:nvPr/>
          </p:nvSpPr>
          <p:spPr>
            <a:xfrm>
              <a:off x="5625179" y="3547143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T</a:t>
              </a:r>
              <a:endParaRPr lang="ko-KR" altLang="en-US" sz="135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9BC813A-79E8-47C7-BAB6-E43CC635881C}"/>
                </a:ext>
              </a:extLst>
            </p:cNvPr>
            <p:cNvSpPr txBox="1"/>
            <p:nvPr/>
          </p:nvSpPr>
          <p:spPr>
            <a:xfrm>
              <a:off x="5619631" y="4211443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T</a:t>
              </a:r>
              <a:endParaRPr lang="ko-KR" altLang="en-US" sz="135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E748666-F17A-453E-812D-47F01F993E61}"/>
                </a:ext>
              </a:extLst>
            </p:cNvPr>
            <p:cNvSpPr txBox="1"/>
            <p:nvPr/>
          </p:nvSpPr>
          <p:spPr>
            <a:xfrm>
              <a:off x="5633698" y="4906414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T</a:t>
              </a:r>
              <a:endParaRPr lang="ko-KR" altLang="en-US" sz="135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3687086-6D68-4891-9BB4-571AB688E29A}"/>
                </a:ext>
              </a:extLst>
            </p:cNvPr>
            <p:cNvSpPr txBox="1"/>
            <p:nvPr/>
          </p:nvSpPr>
          <p:spPr>
            <a:xfrm>
              <a:off x="6276283" y="3003646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F</a:t>
              </a:r>
              <a:endParaRPr lang="ko-KR" altLang="en-US" sz="135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56BA90F-1CAE-42D1-949A-92A4E0CCA14F}"/>
                </a:ext>
              </a:extLst>
            </p:cNvPr>
            <p:cNvSpPr txBox="1"/>
            <p:nvPr/>
          </p:nvSpPr>
          <p:spPr>
            <a:xfrm>
              <a:off x="6276283" y="3637399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F</a:t>
              </a:r>
              <a:endParaRPr lang="ko-KR" altLang="en-US" sz="1350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B790C78-C9C3-4B2A-B23C-8FE3C03926FC}"/>
                </a:ext>
              </a:extLst>
            </p:cNvPr>
            <p:cNvSpPr txBox="1"/>
            <p:nvPr/>
          </p:nvSpPr>
          <p:spPr>
            <a:xfrm>
              <a:off x="6276283" y="4322156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F</a:t>
              </a:r>
              <a:endParaRPr lang="ko-KR" altLang="en-US" sz="135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6DA3BDA-3EAF-411B-A27C-7D2632C475A2}"/>
                </a:ext>
              </a:extLst>
            </p:cNvPr>
            <p:cNvSpPr txBox="1"/>
            <p:nvPr/>
          </p:nvSpPr>
          <p:spPr>
            <a:xfrm>
              <a:off x="5935591" y="2871805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a</a:t>
              </a:r>
              <a:endParaRPr lang="ko-KR" altLang="en-US" sz="135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1AC301C-D5F0-462E-8ADC-FC63B653D281}"/>
                </a:ext>
              </a:extLst>
            </p:cNvPr>
            <p:cNvSpPr txBox="1"/>
            <p:nvPr/>
          </p:nvSpPr>
          <p:spPr>
            <a:xfrm>
              <a:off x="5935591" y="3527144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b</a:t>
              </a:r>
              <a:endParaRPr lang="ko-KR" altLang="en-US" sz="135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84DFF5A-A172-45CE-81A6-19BA2BD6ACB6}"/>
                </a:ext>
              </a:extLst>
            </p:cNvPr>
            <p:cNvSpPr txBox="1"/>
            <p:nvPr/>
          </p:nvSpPr>
          <p:spPr>
            <a:xfrm>
              <a:off x="6501319" y="2857984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c</a:t>
              </a:r>
              <a:endParaRPr lang="ko-KR" altLang="en-US" sz="135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804C087-B9C5-409B-91D8-537B0760240E}"/>
                </a:ext>
              </a:extLst>
            </p:cNvPr>
            <p:cNvSpPr txBox="1"/>
            <p:nvPr/>
          </p:nvSpPr>
          <p:spPr>
            <a:xfrm>
              <a:off x="5943273" y="4192414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d</a:t>
              </a:r>
              <a:endParaRPr lang="ko-KR" altLang="en-US" sz="135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8F50955-B93B-4806-88EC-9B5150F25B05}"/>
                </a:ext>
              </a:extLst>
            </p:cNvPr>
            <p:cNvSpPr txBox="1"/>
            <p:nvPr/>
          </p:nvSpPr>
          <p:spPr>
            <a:xfrm>
              <a:off x="6487971" y="3544504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e</a:t>
              </a:r>
              <a:endParaRPr lang="ko-KR" altLang="en-US" sz="135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DC572C2-E7C4-472E-8F08-30F551C71FEA}"/>
                </a:ext>
              </a:extLst>
            </p:cNvPr>
            <p:cNvSpPr txBox="1"/>
            <p:nvPr/>
          </p:nvSpPr>
          <p:spPr>
            <a:xfrm>
              <a:off x="5941550" y="4884932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f</a:t>
              </a:r>
              <a:endParaRPr lang="ko-KR" altLang="en-US" sz="1350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FF1B63A-988D-4A19-ADCA-B36C9B0DAB3C}"/>
                </a:ext>
              </a:extLst>
            </p:cNvPr>
            <p:cNvSpPr txBox="1"/>
            <p:nvPr/>
          </p:nvSpPr>
          <p:spPr>
            <a:xfrm>
              <a:off x="6487970" y="4330894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g</a:t>
              </a:r>
              <a:endParaRPr lang="ko-KR" altLang="en-US" sz="135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C1B130-43A0-40C2-98E5-2E1C1501F49D}"/>
              </a:ext>
            </a:extLst>
          </p:cNvPr>
          <p:cNvGrpSpPr/>
          <p:nvPr/>
        </p:nvGrpSpPr>
        <p:grpSpPr>
          <a:xfrm>
            <a:off x="7004525" y="2129581"/>
            <a:ext cx="1956595" cy="4204818"/>
            <a:chOff x="7231903" y="2231545"/>
            <a:chExt cx="1666651" cy="3581714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0826788A-0CE9-416B-AE22-FA923D3545DE}"/>
                </a:ext>
              </a:extLst>
            </p:cNvPr>
            <p:cNvSpPr/>
            <p:nvPr/>
          </p:nvSpPr>
          <p:spPr>
            <a:xfrm>
              <a:off x="7231903" y="2448553"/>
              <a:ext cx="1519349" cy="33647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7" name="다이아몬드 166">
              <a:extLst>
                <a:ext uri="{FF2B5EF4-FFF2-40B4-BE49-F238E27FC236}">
                  <a16:creationId xmlns:a16="http://schemas.microsoft.com/office/drawing/2014/main" id="{CCA919F7-E040-4223-B762-2CAB84EA80A5}"/>
                </a:ext>
              </a:extLst>
            </p:cNvPr>
            <p:cNvSpPr/>
            <p:nvPr/>
          </p:nvSpPr>
          <p:spPr>
            <a:xfrm>
              <a:off x="7466986" y="3793413"/>
              <a:ext cx="1078642" cy="505473"/>
            </a:xfrm>
            <a:prstGeom prst="diamond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75" dirty="0"/>
            </a:p>
          </p:txBody>
        </p: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6FF9C307-F625-456A-9E40-CA5D9F6ACCBA}"/>
                </a:ext>
              </a:extLst>
            </p:cNvPr>
            <p:cNvCxnSpPr>
              <a:cxnSpLocks/>
              <a:stCxn id="174" idx="2"/>
              <a:endCxn id="167" idx="0"/>
            </p:cNvCxnSpPr>
            <p:nvPr/>
          </p:nvCxnSpPr>
          <p:spPr>
            <a:xfrm>
              <a:off x="8001024" y="2975107"/>
              <a:ext cx="5284" cy="8183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93AA425B-2CF1-4211-B809-06C641E5ED68}"/>
                </a:ext>
              </a:extLst>
            </p:cNvPr>
            <p:cNvSpPr/>
            <p:nvPr/>
          </p:nvSpPr>
          <p:spPr>
            <a:xfrm>
              <a:off x="7676867" y="2231545"/>
              <a:ext cx="609851" cy="3552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삭제</a:t>
              </a:r>
            </a:p>
          </p:txBody>
        </p: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90EA0B7C-996E-4EFD-911D-3E84E815163E}"/>
                </a:ext>
              </a:extLst>
            </p:cNvPr>
            <p:cNvCxnSpPr>
              <a:cxnSpLocks/>
              <a:stCxn id="167" idx="2"/>
              <a:endCxn id="175" idx="0"/>
            </p:cNvCxnSpPr>
            <p:nvPr/>
          </p:nvCxnSpPr>
          <p:spPr>
            <a:xfrm flipH="1">
              <a:off x="8001024" y="4298886"/>
              <a:ext cx="5284" cy="9372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연결선: 꺾임 171">
              <a:extLst>
                <a:ext uri="{FF2B5EF4-FFF2-40B4-BE49-F238E27FC236}">
                  <a16:creationId xmlns:a16="http://schemas.microsoft.com/office/drawing/2014/main" id="{A8AF7A5A-B5DB-4353-8FCA-FD3714C7D920}"/>
                </a:ext>
              </a:extLst>
            </p:cNvPr>
            <p:cNvCxnSpPr>
              <a:cxnSpLocks/>
              <a:stCxn id="167" idx="3"/>
              <a:endCxn id="174" idx="3"/>
            </p:cNvCxnSpPr>
            <p:nvPr/>
          </p:nvCxnSpPr>
          <p:spPr>
            <a:xfrm flipH="1" flipV="1">
              <a:off x="8429649" y="2797476"/>
              <a:ext cx="115979" cy="1248674"/>
            </a:xfrm>
            <a:prstGeom prst="bentConnector3">
              <a:avLst>
                <a:gd name="adj1" fmla="val -14782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B09A935-5095-414C-AE7D-058E35105204}"/>
                </a:ext>
              </a:extLst>
            </p:cNvPr>
            <p:cNvSpPr txBox="1"/>
            <p:nvPr/>
          </p:nvSpPr>
          <p:spPr>
            <a:xfrm>
              <a:off x="7804448" y="4286469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T</a:t>
              </a:r>
              <a:endParaRPr lang="ko-KR" altLang="en-US" sz="1350" dirty="0"/>
            </a:p>
          </p:txBody>
        </p:sp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3EAE23FD-F25D-4EFC-859D-2D30E08F36C1}"/>
                </a:ext>
              </a:extLst>
            </p:cNvPr>
            <p:cNvSpPr/>
            <p:nvPr/>
          </p:nvSpPr>
          <p:spPr>
            <a:xfrm>
              <a:off x="7572398" y="2619843"/>
              <a:ext cx="857250" cy="355265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시작</a:t>
              </a:r>
            </a:p>
          </p:txBody>
        </p:sp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5BAA1460-4826-4354-8802-52DCC3EFD734}"/>
                </a:ext>
              </a:extLst>
            </p:cNvPr>
            <p:cNvSpPr/>
            <p:nvPr/>
          </p:nvSpPr>
          <p:spPr>
            <a:xfrm>
              <a:off x="7572398" y="5236144"/>
              <a:ext cx="857250" cy="355265"/>
            </a:xfrm>
            <a:prstGeom prst="roundRect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/>
                <a:t>종료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CF789AA-A095-4355-8B9A-D2D4960975D0}"/>
                </a:ext>
              </a:extLst>
            </p:cNvPr>
            <p:cNvSpPr txBox="1"/>
            <p:nvPr/>
          </p:nvSpPr>
          <p:spPr>
            <a:xfrm>
              <a:off x="7724769" y="3950636"/>
              <a:ext cx="669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삭제 확인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F481734-346B-40FD-8AC8-097BEB6D8313}"/>
                </a:ext>
              </a:extLst>
            </p:cNvPr>
            <p:cNvSpPr txBox="1"/>
            <p:nvPr/>
          </p:nvSpPr>
          <p:spPr>
            <a:xfrm>
              <a:off x="8401182" y="3735933"/>
              <a:ext cx="21168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F</a:t>
              </a:r>
              <a:endParaRPr lang="ko-KR" altLang="en-US" sz="1350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793A02E-7CBC-475C-BD23-95DBDFDF0A5D}"/>
                </a:ext>
              </a:extLst>
            </p:cNvPr>
            <p:cNvSpPr txBox="1"/>
            <p:nvPr/>
          </p:nvSpPr>
          <p:spPr>
            <a:xfrm>
              <a:off x="8001024" y="3192115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a</a:t>
              </a:r>
              <a:endParaRPr lang="ko-KR" altLang="en-US" sz="1350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30764685-4DB6-4FCC-944D-188DD703A649}"/>
                </a:ext>
              </a:extLst>
            </p:cNvPr>
            <p:cNvSpPr txBox="1"/>
            <p:nvPr/>
          </p:nvSpPr>
          <p:spPr>
            <a:xfrm>
              <a:off x="8001023" y="4592172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b</a:t>
              </a:r>
              <a:endParaRPr lang="ko-KR" altLang="en-US" sz="1350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E8F54F0-EDA5-4935-9EF2-F2F07E75FD3D}"/>
                </a:ext>
              </a:extLst>
            </p:cNvPr>
            <p:cNvSpPr txBox="1"/>
            <p:nvPr/>
          </p:nvSpPr>
          <p:spPr>
            <a:xfrm>
              <a:off x="8688016" y="2874589"/>
              <a:ext cx="210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dirty="0"/>
                <a:t>c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841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4224236" y="2082935"/>
            <a:ext cx="2531624" cy="340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25" dirty="0">
                <a:solidFill>
                  <a:srgbClr val="C6AB5B"/>
                </a:solidFill>
              </a:rPr>
              <a:t>1</a:t>
            </a:r>
            <a:endParaRPr lang="ko-KR" altLang="en-US" sz="21525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6544279" y="1745449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2. </a:t>
            </a:r>
            <a:r>
              <a:rPr lang="ko-KR" altLang="en-US" sz="1350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6544282" y="2457607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3. UI </a:t>
            </a:r>
            <a:r>
              <a:rPr lang="ko-KR" altLang="en-US" sz="1350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6544277" y="3171121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4. Class </a:t>
            </a:r>
            <a:r>
              <a:rPr lang="ko-KR" altLang="en-US" sz="1350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6544276" y="3881925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5. </a:t>
            </a:r>
            <a:r>
              <a:rPr lang="ko-KR" altLang="en-US" sz="1350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6544275" y="4592729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6. </a:t>
            </a:r>
            <a:r>
              <a:rPr lang="ko-KR" altLang="en-US" sz="1350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6544284" y="1033290"/>
            <a:ext cx="2599717" cy="547181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1. </a:t>
            </a:r>
            <a:r>
              <a:rPr lang="ko-KR" altLang="en-US" sz="1350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6544284" y="5303533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7. </a:t>
            </a:r>
            <a:r>
              <a:rPr lang="ko-KR" altLang="en-US" sz="1350" dirty="0" err="1"/>
              <a:t>느낀점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505355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6" y="40942"/>
            <a:ext cx="1971609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결과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1866355" y="900000"/>
            <a:ext cx="5411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테스트 결과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C89C6D-3327-440D-82D7-2AB96920F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16926"/>
              </p:ext>
            </p:extLst>
          </p:nvPr>
        </p:nvGraphicFramePr>
        <p:xfrm>
          <a:off x="113235" y="2611548"/>
          <a:ext cx="4329113" cy="8448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2707">
                  <a:extLst>
                    <a:ext uri="{9D8B030D-6E8A-4147-A177-3AD203B41FA5}">
                      <a16:colId xmlns:a16="http://schemas.microsoft.com/office/drawing/2014/main" val="753788512"/>
                    </a:ext>
                  </a:extLst>
                </a:gridCol>
                <a:gridCol w="1443203">
                  <a:extLst>
                    <a:ext uri="{9D8B030D-6E8A-4147-A177-3AD203B41FA5}">
                      <a16:colId xmlns:a16="http://schemas.microsoft.com/office/drawing/2014/main" val="560684957"/>
                    </a:ext>
                  </a:extLst>
                </a:gridCol>
                <a:gridCol w="1443203">
                  <a:extLst>
                    <a:ext uri="{9D8B030D-6E8A-4147-A177-3AD203B41FA5}">
                      <a16:colId xmlns:a16="http://schemas.microsoft.com/office/drawing/2014/main" val="391576952"/>
                    </a:ext>
                  </a:extLst>
                </a:gridCol>
              </a:tblGrid>
              <a:tr h="37031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총 </a:t>
                      </a:r>
                      <a:r>
                        <a:rPr lang="en-US" sz="1100" kern="100" dirty="0" err="1">
                          <a:effectLst/>
                        </a:rPr>
                        <a:t>TestCase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r>
                        <a:rPr lang="ko-KR" sz="1100" kern="100" dirty="0">
                          <a:effectLst/>
                        </a:rPr>
                        <a:t>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실행한 </a:t>
                      </a:r>
                      <a:r>
                        <a:rPr lang="en-US" sz="1100" kern="100" dirty="0" err="1">
                          <a:effectLst/>
                        </a:rPr>
                        <a:t>TestCase</a:t>
                      </a:r>
                      <a:r>
                        <a:rPr lang="en-US" sz="1100" kern="100" dirty="0">
                          <a:effectLst/>
                        </a:rPr>
                        <a:t> </a:t>
                      </a:r>
                      <a:r>
                        <a:rPr lang="ko-KR" sz="1100" kern="100" dirty="0">
                          <a:effectLst/>
                        </a:rPr>
                        <a:t>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총 결함 개수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20889"/>
                  </a:ext>
                </a:extLst>
              </a:tr>
              <a:tr h="47448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ko-KR" sz="1800" b="0" kern="10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34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74525"/>
                  </a:ext>
                </a:extLst>
              </a:tr>
            </a:tbl>
          </a:graphicData>
        </a:graphic>
      </p:graphicFrame>
      <p:sp>
        <p:nvSpPr>
          <p:cNvPr id="23" name="Rectangle 4">
            <a:extLst>
              <a:ext uri="{FF2B5EF4-FFF2-40B4-BE49-F238E27FC236}">
                <a16:creationId xmlns:a16="http://schemas.microsoft.com/office/drawing/2014/main" id="{E0F767BE-733B-49CC-8DF0-DE2FE8352AC6}"/>
              </a:ext>
            </a:extLst>
          </p:cNvPr>
          <p:cNvSpPr/>
          <p:nvPr/>
        </p:nvSpPr>
        <p:spPr>
          <a:xfrm flipV="1">
            <a:off x="3307555" y="1494867"/>
            <a:ext cx="2528888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CDC965-11D3-491D-8153-B51A3092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70007"/>
              </p:ext>
            </p:extLst>
          </p:nvPr>
        </p:nvGraphicFramePr>
        <p:xfrm>
          <a:off x="4982947" y="2236579"/>
          <a:ext cx="3843351" cy="36549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6037">
                  <a:extLst>
                    <a:ext uri="{9D8B030D-6E8A-4147-A177-3AD203B41FA5}">
                      <a16:colId xmlns:a16="http://schemas.microsoft.com/office/drawing/2014/main" val="2028049920"/>
                    </a:ext>
                  </a:extLst>
                </a:gridCol>
                <a:gridCol w="3007314">
                  <a:extLst>
                    <a:ext uri="{9D8B030D-6E8A-4147-A177-3AD203B41FA5}">
                      <a16:colId xmlns:a16="http://schemas.microsoft.com/office/drawing/2014/main" val="3543631227"/>
                    </a:ext>
                  </a:extLst>
                </a:gridCol>
              </a:tblGrid>
              <a:tr h="17523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결함</a:t>
                      </a:r>
                      <a:r>
                        <a:rPr lang="en-US" sz="1100" kern="100" dirty="0">
                          <a:effectLst/>
                        </a:rPr>
                        <a:t>#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결함 제목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397590"/>
                  </a:ext>
                </a:extLst>
              </a:tr>
              <a:tr h="3463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#1279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To do List </a:t>
                      </a:r>
                      <a:r>
                        <a:rPr lang="ko-KR" sz="1100" kern="100" dirty="0" err="1">
                          <a:effectLst/>
                        </a:rPr>
                        <a:t>등록시</a:t>
                      </a:r>
                      <a:r>
                        <a:rPr lang="ko-KR" sz="1100" kern="100" dirty="0">
                          <a:effectLst/>
                        </a:rPr>
                        <a:t> 누락된 부분에 대한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19564"/>
                  </a:ext>
                </a:extLst>
              </a:tr>
              <a:tr h="3463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#1280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과목 등록 시 누락 된 부분에 대한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644749"/>
                  </a:ext>
                </a:extLst>
              </a:tr>
              <a:tr h="3463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#1281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과목 등록 시 비정상적인 정보에 대한 오류</a:t>
                      </a:r>
                      <a:endParaRPr lang="ko-KR" sz="11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981649"/>
                  </a:ext>
                </a:extLst>
              </a:tr>
              <a:tr h="3463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#1282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과목 변경 시 누락된 부분에 대한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917890"/>
                  </a:ext>
                </a:extLst>
              </a:tr>
              <a:tr h="3463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#1283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과목 </a:t>
                      </a:r>
                      <a:r>
                        <a:rPr lang="ko-KR" sz="1100" kern="100" dirty="0" err="1">
                          <a:effectLst/>
                        </a:rPr>
                        <a:t>변경시</a:t>
                      </a:r>
                      <a:r>
                        <a:rPr lang="ko-KR" sz="1100" kern="100" dirty="0">
                          <a:effectLst/>
                        </a:rPr>
                        <a:t> 비정상적인 정보에 대한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5205"/>
                  </a:ext>
                </a:extLst>
              </a:tr>
              <a:tr h="3504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#1284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To do List </a:t>
                      </a:r>
                      <a:r>
                        <a:rPr lang="ko-KR" sz="1100" kern="100" dirty="0">
                          <a:effectLst/>
                        </a:rPr>
                        <a:t>항목 등록 시 비정상적인 정보에 대한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135110"/>
                  </a:ext>
                </a:extLst>
              </a:tr>
              <a:tr h="3463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#1285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To do List </a:t>
                      </a:r>
                      <a:r>
                        <a:rPr lang="ko-KR" sz="1100" kern="100" dirty="0">
                          <a:effectLst/>
                        </a:rPr>
                        <a:t>변경 기능에 대한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829447"/>
                  </a:ext>
                </a:extLst>
              </a:tr>
              <a:tr h="3504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#1286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To do List </a:t>
                      </a:r>
                      <a:r>
                        <a:rPr lang="ko-KR" sz="1100" kern="100" dirty="0">
                          <a:effectLst/>
                        </a:rPr>
                        <a:t>항목 변경 시 누락된 부분에 </a:t>
                      </a:r>
                      <a:endParaRPr lang="en-US" altLang="ko-KR" sz="11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대한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61484"/>
                  </a:ext>
                </a:extLst>
              </a:tr>
              <a:tr h="3504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#1287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To do List </a:t>
                      </a:r>
                      <a:r>
                        <a:rPr lang="ko-KR" sz="1100" kern="100" dirty="0">
                          <a:effectLst/>
                        </a:rPr>
                        <a:t>항목 변경 시 잘못된 정보에 </a:t>
                      </a:r>
                      <a:endParaRPr lang="en-US" altLang="ko-KR" sz="11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대한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7111"/>
                  </a:ext>
                </a:extLst>
              </a:tr>
              <a:tr h="17523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#1288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effectLst/>
                        </a:rPr>
                        <a:t>알림시스템</a:t>
                      </a:r>
                      <a:r>
                        <a:rPr lang="ko-KR" sz="1100" kern="100" dirty="0">
                          <a:effectLst/>
                        </a:rPr>
                        <a:t>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068872"/>
                  </a:ext>
                </a:extLst>
              </a:tr>
              <a:tr h="17523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#1316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과목 변경에서의 오류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7918" marR="7791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846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1E9726-98AD-4D05-B0DA-12DD28452748}"/>
              </a:ext>
            </a:extLst>
          </p:cNvPr>
          <p:cNvSpPr txBox="1"/>
          <p:nvPr/>
        </p:nvSpPr>
        <p:spPr>
          <a:xfrm>
            <a:off x="6728739" y="1889600"/>
            <a:ext cx="10978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결함 리스트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15A4817-6A61-4143-9B8E-68718D476EDE}"/>
              </a:ext>
            </a:extLst>
          </p:cNvPr>
          <p:cNvSpPr/>
          <p:nvPr/>
        </p:nvSpPr>
        <p:spPr>
          <a:xfrm>
            <a:off x="6806157" y="2132311"/>
            <a:ext cx="942975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54FDD9-DA1E-4523-BD33-DF4B1088CE57}"/>
              </a:ext>
            </a:extLst>
          </p:cNvPr>
          <p:cNvSpPr txBox="1"/>
          <p:nvPr/>
        </p:nvSpPr>
        <p:spPr>
          <a:xfrm>
            <a:off x="1686023" y="2267989"/>
            <a:ext cx="10978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/>
              <a:t>테스트 결과</a:t>
            </a:r>
            <a:endParaRPr lang="ko-KR" altLang="en-US" sz="1350" dirty="0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EB79D95D-1358-470F-B847-18CE90434A87}"/>
              </a:ext>
            </a:extLst>
          </p:cNvPr>
          <p:cNvSpPr/>
          <p:nvPr/>
        </p:nvSpPr>
        <p:spPr>
          <a:xfrm>
            <a:off x="1763441" y="2508033"/>
            <a:ext cx="942975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8525C77-E011-46EE-8597-93F7CBE29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39990"/>
              </p:ext>
            </p:extLst>
          </p:nvPr>
        </p:nvGraphicFramePr>
        <p:xfrm>
          <a:off x="113235" y="4512015"/>
          <a:ext cx="4329113" cy="8448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2707">
                  <a:extLst>
                    <a:ext uri="{9D8B030D-6E8A-4147-A177-3AD203B41FA5}">
                      <a16:colId xmlns:a16="http://schemas.microsoft.com/office/drawing/2014/main" val="753788512"/>
                    </a:ext>
                  </a:extLst>
                </a:gridCol>
                <a:gridCol w="1443203">
                  <a:extLst>
                    <a:ext uri="{9D8B030D-6E8A-4147-A177-3AD203B41FA5}">
                      <a16:colId xmlns:a16="http://schemas.microsoft.com/office/drawing/2014/main" val="560684957"/>
                    </a:ext>
                  </a:extLst>
                </a:gridCol>
                <a:gridCol w="1443203">
                  <a:extLst>
                    <a:ext uri="{9D8B030D-6E8A-4147-A177-3AD203B41FA5}">
                      <a16:colId xmlns:a16="http://schemas.microsoft.com/office/drawing/2014/main" val="391576952"/>
                    </a:ext>
                  </a:extLst>
                </a:gridCol>
              </a:tblGrid>
              <a:tr h="37031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effectLst/>
                        </a:rPr>
                        <a:t>총 결함 개수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effectLst/>
                        </a:rPr>
                        <a:t>해결 결함 개수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effectLst/>
                        </a:rPr>
                        <a:t>남은 결함 개수</a:t>
                      </a:r>
                      <a:endParaRPr lang="ko-KR" sz="11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20889"/>
                  </a:ext>
                </a:extLst>
              </a:tr>
              <a:tr h="47448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ko-KR" sz="1800" b="0" kern="10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0829" marR="4082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7452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1539D6D-71A8-4B76-991D-08511E3DCCAE}"/>
              </a:ext>
            </a:extLst>
          </p:cNvPr>
          <p:cNvSpPr txBox="1"/>
          <p:nvPr/>
        </p:nvSpPr>
        <p:spPr>
          <a:xfrm>
            <a:off x="1819051" y="4154359"/>
            <a:ext cx="9174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/>
              <a:t>결함 현황</a:t>
            </a:r>
            <a:endParaRPr lang="ko-KR" altLang="en-US" sz="1350" dirty="0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3011E4B7-C147-424B-BF7E-D14261274042}"/>
              </a:ext>
            </a:extLst>
          </p:cNvPr>
          <p:cNvSpPr/>
          <p:nvPr/>
        </p:nvSpPr>
        <p:spPr>
          <a:xfrm>
            <a:off x="1763441" y="4408501"/>
            <a:ext cx="942975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6665AE9-5786-48B4-8E32-0B1A22DBFB74}"/>
              </a:ext>
            </a:extLst>
          </p:cNvPr>
          <p:cNvSpPr/>
          <p:nvPr/>
        </p:nvSpPr>
        <p:spPr>
          <a:xfrm>
            <a:off x="4572000" y="2830750"/>
            <a:ext cx="321469" cy="400050"/>
          </a:xfrm>
          <a:prstGeom prst="right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8B0CB01-2C4B-4323-AE1C-AC77EF5F9F9F}"/>
              </a:ext>
            </a:extLst>
          </p:cNvPr>
          <p:cNvSpPr/>
          <p:nvPr/>
        </p:nvSpPr>
        <p:spPr>
          <a:xfrm rot="10800000">
            <a:off x="4572000" y="4734390"/>
            <a:ext cx="321469" cy="400050"/>
          </a:xfrm>
          <a:prstGeom prst="right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34522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4224236" y="2082935"/>
            <a:ext cx="2531624" cy="340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25" dirty="0">
                <a:solidFill>
                  <a:srgbClr val="C6AB5B"/>
                </a:solidFill>
              </a:rPr>
              <a:t>6</a:t>
            </a:r>
            <a:endParaRPr lang="ko-KR" altLang="en-US" sz="21525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6544279" y="1745449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2. </a:t>
            </a:r>
            <a:r>
              <a:rPr lang="ko-KR" altLang="en-US" sz="1350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6544282" y="2457607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3. UI </a:t>
            </a:r>
            <a:r>
              <a:rPr lang="ko-KR" altLang="en-US" sz="1350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6544277" y="3171121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4. Class </a:t>
            </a:r>
            <a:r>
              <a:rPr lang="ko-KR" altLang="en-US" sz="1350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6544276" y="3881925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5. </a:t>
            </a:r>
            <a:r>
              <a:rPr lang="ko-KR" altLang="en-US" sz="1350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6544275" y="4592729"/>
            <a:ext cx="2599717" cy="547181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6. </a:t>
            </a:r>
            <a:r>
              <a:rPr lang="ko-KR" altLang="en-US" sz="1350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6544284" y="1033290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1. </a:t>
            </a:r>
            <a:r>
              <a:rPr lang="ko-KR" altLang="en-US" sz="1350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6544284" y="5303533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7. </a:t>
            </a:r>
            <a:r>
              <a:rPr lang="ko-KR" altLang="en-US" sz="1350" dirty="0" err="1"/>
              <a:t>느낀점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823153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">
            <a:extLst>
              <a:ext uri="{FF2B5EF4-FFF2-40B4-BE49-F238E27FC236}">
                <a16:creationId xmlns:a16="http://schemas.microsoft.com/office/drawing/2014/main" id="{24BFB575-BA7B-41E4-89C3-9AD964F80E63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0A034D43-7695-4D4D-B107-A2C2B4992351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Isosceles Triangle 27">
              <a:extLst>
                <a:ext uri="{FF2B5EF4-FFF2-40B4-BE49-F238E27FC236}">
                  <a16:creationId xmlns:a16="http://schemas.microsoft.com/office/drawing/2014/main" id="{A9711EED-12D8-4CA8-ADB0-6629309819DF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6BAFAA-9B31-4532-9421-4EF50F77C2C2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7D5B4-97BB-424D-ABFF-D72E679B4F8C}"/>
              </a:ext>
            </a:extLst>
          </p:cNvPr>
          <p:cNvSpPr txBox="1"/>
          <p:nvPr/>
        </p:nvSpPr>
        <p:spPr>
          <a:xfrm>
            <a:off x="378685" y="40942"/>
            <a:ext cx="1521553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영상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SE_ThreeGo">
            <a:hlinkClick r:id="" action="ppaction://media"/>
            <a:extLst>
              <a:ext uri="{FF2B5EF4-FFF2-40B4-BE49-F238E27FC236}">
                <a16:creationId xmlns:a16="http://schemas.microsoft.com/office/drawing/2014/main" id="{782D8E70-0E7D-49A0-B763-60970C9FD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912" y="1374746"/>
            <a:ext cx="8151223" cy="45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2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8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4224236" y="2082935"/>
            <a:ext cx="2531624" cy="340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25" dirty="0">
                <a:solidFill>
                  <a:srgbClr val="C6AB5B"/>
                </a:solidFill>
              </a:rPr>
              <a:t>7</a:t>
            </a:r>
            <a:endParaRPr lang="ko-KR" altLang="en-US" sz="21525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6544279" y="1745449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2. </a:t>
            </a:r>
            <a:r>
              <a:rPr lang="ko-KR" altLang="en-US" sz="1350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6544282" y="2457607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3. UI </a:t>
            </a:r>
            <a:r>
              <a:rPr lang="ko-KR" altLang="en-US" sz="1350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6544277" y="3171121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/>
              <a:t>  4. Class </a:t>
            </a:r>
            <a:r>
              <a:rPr lang="ko-KR" altLang="en-US" sz="1350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6544276" y="3881925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5. </a:t>
            </a:r>
            <a:r>
              <a:rPr lang="ko-KR" altLang="en-US" sz="1350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6544275" y="4592729"/>
            <a:ext cx="2599717" cy="54718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6. </a:t>
            </a:r>
            <a:r>
              <a:rPr lang="ko-KR" altLang="en-US" sz="1350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6544284" y="1033290"/>
            <a:ext cx="2599717" cy="547181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1. </a:t>
            </a:r>
            <a:r>
              <a:rPr lang="ko-KR" altLang="en-US" sz="1350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6544284" y="5303533"/>
            <a:ext cx="2599717" cy="547181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  </a:t>
            </a:r>
            <a:r>
              <a:rPr lang="en-US" altLang="ko-KR" sz="1350" dirty="0"/>
              <a:t>7. </a:t>
            </a:r>
            <a:r>
              <a:rPr lang="ko-KR" altLang="en-US" sz="1350" dirty="0" err="1"/>
              <a:t>느낀점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455015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">
            <a:extLst>
              <a:ext uri="{FF2B5EF4-FFF2-40B4-BE49-F238E27FC236}">
                <a16:creationId xmlns:a16="http://schemas.microsoft.com/office/drawing/2014/main" id="{24BFB575-BA7B-41E4-89C3-9AD964F80E63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0A034D43-7695-4D4D-B107-A2C2B4992351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Isosceles Triangle 27">
              <a:extLst>
                <a:ext uri="{FF2B5EF4-FFF2-40B4-BE49-F238E27FC236}">
                  <a16:creationId xmlns:a16="http://schemas.microsoft.com/office/drawing/2014/main" id="{A9711EED-12D8-4CA8-ADB0-6629309819DF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6BAFAA-9B31-4532-9421-4EF50F77C2C2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7D5B4-97BB-424D-ABFF-D72E679B4F8C}"/>
              </a:ext>
            </a:extLst>
          </p:cNvPr>
          <p:cNvSpPr txBox="1"/>
          <p:nvPr/>
        </p:nvSpPr>
        <p:spPr>
          <a:xfrm>
            <a:off x="378685" y="40942"/>
            <a:ext cx="1521553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A452B1-A4C9-4AA8-9E3C-682E5150F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99" y="2487761"/>
            <a:ext cx="2150195" cy="2150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B0A960-094F-4FFD-A180-95C39DEB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8" y="1616881"/>
            <a:ext cx="1950889" cy="19508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AE7A4B-BE7F-4F3C-9C7E-A0C04F1B3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06" y="3923156"/>
            <a:ext cx="1950889" cy="195088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9E78B01-856A-4ECC-91A7-9DBD4AF9AD58}"/>
              </a:ext>
            </a:extLst>
          </p:cNvPr>
          <p:cNvSpPr/>
          <p:nvPr/>
        </p:nvSpPr>
        <p:spPr>
          <a:xfrm>
            <a:off x="4025900" y="2805770"/>
            <a:ext cx="1092200" cy="1524000"/>
          </a:xfrm>
          <a:prstGeom prst="right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6DE9DC-3CC1-4A0E-BC68-10DAE29E0393}"/>
              </a:ext>
            </a:extLst>
          </p:cNvPr>
          <p:cNvCxnSpPr>
            <a:cxnSpLocks/>
          </p:cNvCxnSpPr>
          <p:nvPr/>
        </p:nvCxnSpPr>
        <p:spPr>
          <a:xfrm flipV="1">
            <a:off x="6010207" y="1581702"/>
            <a:ext cx="1806377" cy="1812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0EB59A-D723-4886-82F0-D8D58E860914}"/>
              </a:ext>
            </a:extLst>
          </p:cNvPr>
          <p:cNvCxnSpPr>
            <a:cxnSpLocks/>
          </p:cNvCxnSpPr>
          <p:nvPr/>
        </p:nvCxnSpPr>
        <p:spPr>
          <a:xfrm flipH="1" flipV="1">
            <a:off x="6010206" y="1616881"/>
            <a:ext cx="1859059" cy="1812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F7DD99E-7C4F-44CC-ACC7-C5997D21AF6C}"/>
              </a:ext>
            </a:extLst>
          </p:cNvPr>
          <p:cNvSpPr/>
          <p:nvPr/>
        </p:nvSpPr>
        <p:spPr>
          <a:xfrm>
            <a:off x="5727700" y="3727237"/>
            <a:ext cx="2432702" cy="217199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480925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929468" y="2528753"/>
            <a:ext cx="528506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감사합니다</a:t>
            </a:r>
            <a:endParaRPr lang="en-US" altLang="ko-KR" sz="7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en-US" altLang="ko-KR" sz="4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4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조 </a:t>
            </a:r>
            <a:r>
              <a:rPr lang="en-US" altLang="ko-KR" sz="4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en-US" altLang="ko-KR" sz="4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ThreeGo</a:t>
            </a:r>
            <a:endParaRPr lang="en-US" altLang="ko-KR" sz="4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857251"/>
            <a:ext cx="6858000" cy="725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Rectangle 11"/>
          <p:cNvSpPr/>
          <p:nvPr/>
        </p:nvSpPr>
        <p:spPr>
          <a:xfrm>
            <a:off x="1143000" y="5928215"/>
            <a:ext cx="6858000" cy="725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8276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27" name="Rectangle 26"/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Isosceles Triangle 27"/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65" y="40942"/>
            <a:ext cx="193779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5D8C61-64E2-4703-9E9D-9BDFCD850262}"/>
              </a:ext>
            </a:extLst>
          </p:cNvPr>
          <p:cNvSpPr/>
          <p:nvPr/>
        </p:nvSpPr>
        <p:spPr>
          <a:xfrm>
            <a:off x="4781725" y="-3"/>
            <a:ext cx="4362275" cy="685800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92F8F96-FE43-4C66-B2B4-168DA3D30BA4}"/>
              </a:ext>
            </a:extLst>
          </p:cNvPr>
          <p:cNvSpPr/>
          <p:nvPr/>
        </p:nvSpPr>
        <p:spPr>
          <a:xfrm>
            <a:off x="2281646" y="-2"/>
            <a:ext cx="5268685" cy="6858002"/>
          </a:xfrm>
          <a:prstGeom prst="parallelogram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F4C61-AC3E-44E7-BCD6-458DFCFC9753}"/>
              </a:ext>
            </a:extLst>
          </p:cNvPr>
          <p:cNvSpPr txBox="1"/>
          <p:nvPr/>
        </p:nvSpPr>
        <p:spPr>
          <a:xfrm>
            <a:off x="648050" y="2932711"/>
            <a:ext cx="1975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151C4-921E-403E-892B-171DC2EC11F9}"/>
              </a:ext>
            </a:extLst>
          </p:cNvPr>
          <p:cNvSpPr txBox="1"/>
          <p:nvPr/>
        </p:nvSpPr>
        <p:spPr>
          <a:xfrm>
            <a:off x="3636628" y="2932710"/>
            <a:ext cx="5186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대학생들을 위한 과목별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	TO DO LIST </a:t>
            </a:r>
            <a:r>
              <a:rPr lang="ko-KR" altLang="en-US" sz="2400" dirty="0">
                <a:solidFill>
                  <a:schemeClr val="bg1"/>
                </a:solidFill>
              </a:rPr>
              <a:t>관리프로그램 개발</a:t>
            </a:r>
          </a:p>
        </p:txBody>
      </p:sp>
    </p:spTree>
    <p:extLst>
      <p:ext uri="{BB962C8B-B14F-4D97-AF65-F5344CB8AC3E}">
        <p14:creationId xmlns:p14="http://schemas.microsoft.com/office/powerpoint/2010/main" val="90058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C3D91F-96BC-4D9A-A661-A79F3C4809D9}"/>
              </a:ext>
            </a:extLst>
          </p:cNvPr>
          <p:cNvSpPr txBox="1"/>
          <p:nvPr/>
        </p:nvSpPr>
        <p:spPr>
          <a:xfrm>
            <a:off x="3634382" y="900000"/>
            <a:ext cx="187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조직도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4660D6-4D70-4EB1-A488-0FE1B1290B18}"/>
              </a:ext>
            </a:extLst>
          </p:cNvPr>
          <p:cNvSpPr/>
          <p:nvPr/>
        </p:nvSpPr>
        <p:spPr>
          <a:xfrm>
            <a:off x="3750467" y="2893219"/>
            <a:ext cx="1643063" cy="535781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PROJECT MAGER</a:t>
            </a:r>
            <a:endParaRPr lang="ko-KR" altLang="en-US" sz="135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1999E7A-94AF-4C09-BD7E-2EEB31C8B029}"/>
              </a:ext>
            </a:extLst>
          </p:cNvPr>
          <p:cNvSpPr/>
          <p:nvPr/>
        </p:nvSpPr>
        <p:spPr>
          <a:xfrm>
            <a:off x="491743" y="4704157"/>
            <a:ext cx="1335881" cy="535781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DOCUMENT MANAGER</a:t>
            </a:r>
            <a:endParaRPr lang="ko-KR" altLang="en-US" sz="135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AC34FE7-3B39-4DA9-B8A7-46F203BEB628}"/>
              </a:ext>
            </a:extLst>
          </p:cNvPr>
          <p:cNvSpPr/>
          <p:nvPr/>
        </p:nvSpPr>
        <p:spPr>
          <a:xfrm>
            <a:off x="2736056" y="4704157"/>
            <a:ext cx="1335881" cy="535781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UI</a:t>
            </a:r>
          </a:p>
          <a:p>
            <a:pPr algn="ctr"/>
            <a:r>
              <a:rPr lang="en-US" altLang="ko-KR" sz="1350" dirty="0"/>
              <a:t>DESIGNER</a:t>
            </a:r>
            <a:endParaRPr lang="ko-KR" altLang="en-US" sz="135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1E2448-4EC7-4B77-BF62-6189DB60021D}"/>
              </a:ext>
            </a:extLst>
          </p:cNvPr>
          <p:cNvSpPr/>
          <p:nvPr/>
        </p:nvSpPr>
        <p:spPr>
          <a:xfrm>
            <a:off x="5072063" y="4704157"/>
            <a:ext cx="1335881" cy="535781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DEVELOPER</a:t>
            </a:r>
            <a:endParaRPr lang="ko-KR" altLang="en-US" sz="135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8FFD5E0-A50D-43A2-A9C2-120998C80B08}"/>
              </a:ext>
            </a:extLst>
          </p:cNvPr>
          <p:cNvSpPr/>
          <p:nvPr/>
        </p:nvSpPr>
        <p:spPr>
          <a:xfrm>
            <a:off x="7316376" y="4704157"/>
            <a:ext cx="1335881" cy="535781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TESTER</a:t>
            </a:r>
            <a:endParaRPr lang="ko-KR" altLang="en-US" sz="135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C61192-F625-415B-BE75-65B0711FE348}"/>
              </a:ext>
            </a:extLst>
          </p:cNvPr>
          <p:cNvCxnSpPr>
            <a:stCxn id="7" idx="2"/>
          </p:cNvCxnSpPr>
          <p:nvPr/>
        </p:nvCxnSpPr>
        <p:spPr>
          <a:xfrm>
            <a:off x="4571999" y="3429000"/>
            <a:ext cx="0" cy="70008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F9E1ED7-536E-47B9-B32B-D79F54F27458}"/>
              </a:ext>
            </a:extLst>
          </p:cNvPr>
          <p:cNvCxnSpPr>
            <a:cxnSpLocks/>
          </p:cNvCxnSpPr>
          <p:nvPr/>
        </p:nvCxnSpPr>
        <p:spPr>
          <a:xfrm flipH="1">
            <a:off x="1159685" y="4129088"/>
            <a:ext cx="6824631" cy="714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7B1A4CF-FF57-4A8F-9500-9C27220FBE03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7984316" y="4129088"/>
            <a:ext cx="0" cy="57506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4B6D35-FF43-4405-BAA7-81BD23092AE7}"/>
              </a:ext>
            </a:extLst>
          </p:cNvPr>
          <p:cNvCxnSpPr>
            <a:cxnSpLocks/>
          </p:cNvCxnSpPr>
          <p:nvPr/>
        </p:nvCxnSpPr>
        <p:spPr>
          <a:xfrm>
            <a:off x="1159684" y="4136231"/>
            <a:ext cx="0" cy="56792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DC98458-C70B-48FC-AB89-F8B4926B88E4}"/>
              </a:ext>
            </a:extLst>
          </p:cNvPr>
          <p:cNvCxnSpPr>
            <a:cxnSpLocks/>
          </p:cNvCxnSpPr>
          <p:nvPr/>
        </p:nvCxnSpPr>
        <p:spPr>
          <a:xfrm>
            <a:off x="3403997" y="4129087"/>
            <a:ext cx="0" cy="57506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3505A14-9D69-4868-9DF3-1DF16C434292}"/>
              </a:ext>
            </a:extLst>
          </p:cNvPr>
          <p:cNvCxnSpPr>
            <a:cxnSpLocks/>
          </p:cNvCxnSpPr>
          <p:nvPr/>
        </p:nvCxnSpPr>
        <p:spPr>
          <a:xfrm>
            <a:off x="5730464" y="4129087"/>
            <a:ext cx="0" cy="57506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4">
            <a:extLst>
              <a:ext uri="{FF2B5EF4-FFF2-40B4-BE49-F238E27FC236}">
                <a16:creationId xmlns:a16="http://schemas.microsoft.com/office/drawing/2014/main" id="{7A2526CA-FA8A-4927-979B-000BBEFFA4D1}"/>
              </a:ext>
            </a:extLst>
          </p:cNvPr>
          <p:cNvSpPr/>
          <p:nvPr/>
        </p:nvSpPr>
        <p:spPr>
          <a:xfrm>
            <a:off x="3723627" y="1472752"/>
            <a:ext cx="1696742" cy="51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20" name="Group 25">
            <a:extLst>
              <a:ext uri="{FF2B5EF4-FFF2-40B4-BE49-F238E27FC236}">
                <a16:creationId xmlns:a16="http://schemas.microsoft.com/office/drawing/2014/main" id="{AF555994-F353-46F1-BF4D-DFCC68D00DD2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F8D64812-0EC8-4C58-8E5B-BDEF64FFA2A2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Isosceles Triangle 27">
              <a:extLst>
                <a:ext uri="{FF2B5EF4-FFF2-40B4-BE49-F238E27FC236}">
                  <a16:creationId xmlns:a16="http://schemas.microsoft.com/office/drawing/2014/main" id="{BC8FA1B4-98DB-4CB8-8B51-B814E6E16D91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B2EE69C-EE72-486E-8CC7-4A94A5CB7295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01CD4-86D9-4B92-A006-C8ED9EDBA485}"/>
              </a:ext>
            </a:extLst>
          </p:cNvPr>
          <p:cNvSpPr txBox="1"/>
          <p:nvPr/>
        </p:nvSpPr>
        <p:spPr>
          <a:xfrm>
            <a:off x="685865" y="40942"/>
            <a:ext cx="193779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22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C3D91F-96BC-4D9A-A661-A79F3C4809D9}"/>
              </a:ext>
            </a:extLst>
          </p:cNvPr>
          <p:cNvSpPr txBox="1"/>
          <p:nvPr/>
        </p:nvSpPr>
        <p:spPr>
          <a:xfrm>
            <a:off x="3103065" y="900000"/>
            <a:ext cx="293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역할 및 책임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C23BFD-AD73-4DCB-8B55-69FFEF5C1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90288"/>
              </p:ext>
            </p:extLst>
          </p:nvPr>
        </p:nvGraphicFramePr>
        <p:xfrm>
          <a:off x="607220" y="2375693"/>
          <a:ext cx="7829550" cy="308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868">
                  <a:extLst>
                    <a:ext uri="{9D8B030D-6E8A-4147-A177-3AD203B41FA5}">
                      <a16:colId xmlns:a16="http://schemas.microsoft.com/office/drawing/2014/main" val="2585285403"/>
                    </a:ext>
                  </a:extLst>
                </a:gridCol>
                <a:gridCol w="2421731">
                  <a:extLst>
                    <a:ext uri="{9D8B030D-6E8A-4147-A177-3AD203B41FA5}">
                      <a16:colId xmlns:a16="http://schemas.microsoft.com/office/drawing/2014/main" val="594537446"/>
                    </a:ext>
                  </a:extLst>
                </a:gridCol>
                <a:gridCol w="4171951">
                  <a:extLst>
                    <a:ext uri="{9D8B030D-6E8A-4147-A177-3AD203B41FA5}">
                      <a16:colId xmlns:a16="http://schemas.microsoft.com/office/drawing/2014/main" val="2079837827"/>
                    </a:ext>
                  </a:extLst>
                </a:gridCol>
              </a:tblGrid>
              <a:tr h="51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팀원</a:t>
                      </a:r>
                    </a:p>
                  </a:txBody>
                  <a:tcPr marL="68580" marR="68580" marT="34290" marB="3429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역할</a:t>
                      </a:r>
                    </a:p>
                  </a:txBody>
                  <a:tcPr marL="68580" marR="68580" marT="34290" marB="3429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책임</a:t>
                      </a:r>
                    </a:p>
                  </a:txBody>
                  <a:tcPr marL="68580" marR="68580" marT="34290" marB="3429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34362"/>
                  </a:ext>
                </a:extLst>
              </a:tr>
              <a:tr h="51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김인환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PROJECT MANAGER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전체적인 프로젝트 관리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161020"/>
                  </a:ext>
                </a:extLst>
              </a:tr>
              <a:tr h="51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김정현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DOCUMENT MANAGER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프로젝트 문서화 작업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185383"/>
                  </a:ext>
                </a:extLst>
              </a:tr>
              <a:tr h="51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남수완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UI DESIGNER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사용자의 편의성에 맞춘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디자인 설계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316"/>
                  </a:ext>
                </a:extLst>
              </a:tr>
              <a:tr h="51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우건희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DEVELOPER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발주자의 요구에 맞춘 기능 구현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52757"/>
                  </a:ext>
                </a:extLst>
              </a:tr>
              <a:tr h="51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김우빈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TESTER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결과물 테스트를 통한 오류제어 및 안정성 확보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68349"/>
                  </a:ext>
                </a:extLst>
              </a:tr>
            </a:tbl>
          </a:graphicData>
        </a:graphic>
      </p:graphicFrame>
      <p:sp>
        <p:nvSpPr>
          <p:cNvPr id="25" name="Rectangle 4">
            <a:extLst>
              <a:ext uri="{FF2B5EF4-FFF2-40B4-BE49-F238E27FC236}">
                <a16:creationId xmlns:a16="http://schemas.microsoft.com/office/drawing/2014/main" id="{81BC87AB-2491-4D74-BE65-79E07D4B9AED}"/>
              </a:ext>
            </a:extLst>
          </p:cNvPr>
          <p:cNvSpPr/>
          <p:nvPr/>
        </p:nvSpPr>
        <p:spPr>
          <a:xfrm>
            <a:off x="3253878" y="1512042"/>
            <a:ext cx="2636240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10" name="Group 25">
            <a:extLst>
              <a:ext uri="{FF2B5EF4-FFF2-40B4-BE49-F238E27FC236}">
                <a16:creationId xmlns:a16="http://schemas.microsoft.com/office/drawing/2014/main" id="{BE74C2CC-265E-4B2D-87F8-7FEFE4F17D8B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0B4AA176-719C-422A-931D-9EEF866AC58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Isosceles Triangle 27">
              <a:extLst>
                <a:ext uri="{FF2B5EF4-FFF2-40B4-BE49-F238E27FC236}">
                  <a16:creationId xmlns:a16="http://schemas.microsoft.com/office/drawing/2014/main" id="{0C9356E5-BEF5-481D-B7B8-AA5DDBB6A6AC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31A684-3D51-466B-83F9-E81F4E67452F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03EDE-5A71-4A93-9B2B-1FD31A46AF18}"/>
              </a:ext>
            </a:extLst>
          </p:cNvPr>
          <p:cNvSpPr txBox="1"/>
          <p:nvPr/>
        </p:nvSpPr>
        <p:spPr>
          <a:xfrm>
            <a:off x="685865" y="40942"/>
            <a:ext cx="193779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96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C3D91F-96BC-4D9A-A661-A79F3C4809D9}"/>
              </a:ext>
            </a:extLst>
          </p:cNvPr>
          <p:cNvSpPr txBox="1"/>
          <p:nvPr/>
        </p:nvSpPr>
        <p:spPr>
          <a:xfrm>
            <a:off x="2921794" y="900000"/>
            <a:ext cx="3286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생명주기 모델</a:t>
            </a:r>
            <a:endParaRPr lang="en-US" altLang="ko-KR" sz="3600" b="1" dirty="0"/>
          </a:p>
          <a:p>
            <a:pPr algn="ctr"/>
            <a:endParaRPr lang="en-US" altLang="ko-KR" sz="600" dirty="0"/>
          </a:p>
          <a:p>
            <a:pPr algn="ctr"/>
            <a:r>
              <a:rPr lang="en-US" altLang="ko-KR" sz="2400" b="1" dirty="0"/>
              <a:t>Waterfall Model</a:t>
            </a:r>
            <a:endParaRPr lang="ko-KR" altLang="en-US" sz="2100" b="1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5BD2B1-4573-4920-9FBE-10CB9EF98C06}"/>
              </a:ext>
            </a:extLst>
          </p:cNvPr>
          <p:cNvSpPr/>
          <p:nvPr/>
        </p:nvSpPr>
        <p:spPr>
          <a:xfrm>
            <a:off x="3200351" y="1900834"/>
            <a:ext cx="2636240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8353D3-561B-491E-95AF-B47A4B979183}"/>
              </a:ext>
            </a:extLst>
          </p:cNvPr>
          <p:cNvSpPr/>
          <p:nvPr/>
        </p:nvSpPr>
        <p:spPr>
          <a:xfrm>
            <a:off x="491744" y="2914650"/>
            <a:ext cx="1322769" cy="414337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요구사항 분석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7A6C42B-4A65-416D-B94E-2A52D854AEEB}"/>
              </a:ext>
            </a:extLst>
          </p:cNvPr>
          <p:cNvSpPr/>
          <p:nvPr/>
        </p:nvSpPr>
        <p:spPr>
          <a:xfrm>
            <a:off x="2174415" y="3513318"/>
            <a:ext cx="1322769" cy="414337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디자인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27F95D-4544-4566-9C5F-2059D4EF7C83}"/>
              </a:ext>
            </a:extLst>
          </p:cNvPr>
          <p:cNvSpPr/>
          <p:nvPr/>
        </p:nvSpPr>
        <p:spPr>
          <a:xfrm>
            <a:off x="3857087" y="4002463"/>
            <a:ext cx="1322769" cy="414337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FAAAFBA-9489-43D0-ADD0-C704544DEE6A}"/>
              </a:ext>
            </a:extLst>
          </p:cNvPr>
          <p:cNvSpPr/>
          <p:nvPr/>
        </p:nvSpPr>
        <p:spPr>
          <a:xfrm>
            <a:off x="5546534" y="4443411"/>
            <a:ext cx="1322769" cy="414337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테스트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8366924-E111-4F3E-BFD8-AE9A1F3AEB56}"/>
              </a:ext>
            </a:extLst>
          </p:cNvPr>
          <p:cNvSpPr/>
          <p:nvPr/>
        </p:nvSpPr>
        <p:spPr>
          <a:xfrm>
            <a:off x="7335456" y="5079201"/>
            <a:ext cx="1322769" cy="414337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유지보수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1B0805D-B864-4040-A2F8-D6F1A27CB389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1814513" y="3121819"/>
            <a:ext cx="1021287" cy="391499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FFBAEAF4-DEBE-441E-BABA-5E8C2FD0AFAA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3497184" y="3720486"/>
            <a:ext cx="1021287" cy="281977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5956B71-1DDB-4E9B-9428-AFF0A17C68E6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5179856" y="4209632"/>
            <a:ext cx="1028063" cy="233779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957652E-DF7E-4D81-900B-5CE1B4CAFFEE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6869304" y="4650580"/>
            <a:ext cx="1127537" cy="428621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7311B78-5713-4487-8E81-0EDD08614716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 flipH="1">
            <a:off x="3492709" y="989406"/>
            <a:ext cx="2164550" cy="6843713"/>
          </a:xfrm>
          <a:prstGeom prst="bentConnector3">
            <a:avLst>
              <a:gd name="adj1" fmla="val -7921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0918AB2-CFEF-47A7-BF18-8DD93E4F83E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201143" y="4857747"/>
            <a:ext cx="6776" cy="80010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C6C68FF-C6DE-4F96-B542-6E3FD12AC97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518471" y="4416799"/>
            <a:ext cx="0" cy="12410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D6BF108-A184-4545-B491-C6AE4E865E0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835800" y="3927654"/>
            <a:ext cx="0" cy="17301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E3355D8-82F2-4523-9D87-F80B5200E036}"/>
              </a:ext>
            </a:extLst>
          </p:cNvPr>
          <p:cNvSpPr txBox="1"/>
          <p:nvPr/>
        </p:nvSpPr>
        <p:spPr>
          <a:xfrm>
            <a:off x="1835666" y="2851363"/>
            <a:ext cx="15087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요구사항 명세서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3FEB90-E613-4FC2-9E1D-5588B3042EBD}"/>
              </a:ext>
            </a:extLst>
          </p:cNvPr>
          <p:cNvSpPr txBox="1"/>
          <p:nvPr/>
        </p:nvSpPr>
        <p:spPr>
          <a:xfrm>
            <a:off x="3490954" y="3391909"/>
            <a:ext cx="9319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설계 문서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BD0D66-BDC3-4012-AB30-CDD1321E10CA}"/>
              </a:ext>
            </a:extLst>
          </p:cNvPr>
          <p:cNvSpPr txBox="1"/>
          <p:nvPr/>
        </p:nvSpPr>
        <p:spPr>
          <a:xfrm>
            <a:off x="5252832" y="3889737"/>
            <a:ext cx="9883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소스 코드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4C4E3D-54CF-4657-AC19-21FA5E4777C3}"/>
              </a:ext>
            </a:extLst>
          </p:cNvPr>
          <p:cNvSpPr txBox="1"/>
          <p:nvPr/>
        </p:nvSpPr>
        <p:spPr>
          <a:xfrm>
            <a:off x="6888032" y="4366115"/>
            <a:ext cx="16725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테스트 결과 보고서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A39068-66DB-4908-B785-743153F3424D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22FBF8-0CD7-43B0-B09F-FB2B497A45D1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BA922D4-DE7C-4160-B035-3FF147D306C6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51CAF93-829A-4FB6-9BD8-A5BD1370BCAA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D358BE-4D1B-4640-B3A5-37FF2102B89F}"/>
              </a:ext>
            </a:extLst>
          </p:cNvPr>
          <p:cNvSpPr txBox="1"/>
          <p:nvPr/>
        </p:nvSpPr>
        <p:spPr>
          <a:xfrm>
            <a:off x="685865" y="40942"/>
            <a:ext cx="193779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79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702F57A-9564-4DB7-AD26-D7B5CB596A96}"/>
              </a:ext>
            </a:extLst>
          </p:cNvPr>
          <p:cNvSpPr/>
          <p:nvPr/>
        </p:nvSpPr>
        <p:spPr>
          <a:xfrm>
            <a:off x="1449980" y="1856560"/>
            <a:ext cx="3010988" cy="17879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67ED62E-9A2C-4CD4-B890-93E800A04F56}"/>
              </a:ext>
            </a:extLst>
          </p:cNvPr>
          <p:cNvSpPr/>
          <p:nvPr/>
        </p:nvSpPr>
        <p:spPr>
          <a:xfrm>
            <a:off x="4669969" y="1856560"/>
            <a:ext cx="3010988" cy="178797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F61693B-D5AE-4893-8D70-6E34A7C1F6EA}"/>
              </a:ext>
            </a:extLst>
          </p:cNvPr>
          <p:cNvSpPr/>
          <p:nvPr/>
        </p:nvSpPr>
        <p:spPr>
          <a:xfrm>
            <a:off x="1449979" y="3853542"/>
            <a:ext cx="3010988" cy="178797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CDADEB-CB3E-4DAE-9038-4C9C30696D5C}"/>
              </a:ext>
            </a:extLst>
          </p:cNvPr>
          <p:cNvSpPr/>
          <p:nvPr/>
        </p:nvSpPr>
        <p:spPr>
          <a:xfrm>
            <a:off x="4669968" y="3853541"/>
            <a:ext cx="3010988" cy="178797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F3D605-66AE-4E97-ACD3-368D8461BB2C}"/>
              </a:ext>
            </a:extLst>
          </p:cNvPr>
          <p:cNvSpPr/>
          <p:nvPr/>
        </p:nvSpPr>
        <p:spPr>
          <a:xfrm>
            <a:off x="3807822" y="2991394"/>
            <a:ext cx="1515292" cy="1515292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300" b="1" dirty="0"/>
              <a:t>도구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A69D8B-19C8-45EC-853F-73D3A14E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56" y="1832851"/>
            <a:ext cx="1095317" cy="109531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C5D505B-74F5-458E-88B6-7664219F8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73" y="2928167"/>
            <a:ext cx="1894997" cy="4451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7CB682-CAD0-46A5-B9C7-1430CDA56DF3}"/>
              </a:ext>
            </a:extLst>
          </p:cNvPr>
          <p:cNvSpPr txBox="1"/>
          <p:nvPr/>
        </p:nvSpPr>
        <p:spPr>
          <a:xfrm>
            <a:off x="2739063" y="2217800"/>
            <a:ext cx="1095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24235"/>
                </a:solidFill>
              </a:rPr>
              <a:t>JAVA</a:t>
            </a:r>
            <a:endParaRPr lang="ko-KR" altLang="en-US" sz="3000" dirty="0">
              <a:solidFill>
                <a:srgbClr val="F24235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568B15A-2ACD-41B2-B444-176F62EF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63" y="2391538"/>
            <a:ext cx="1792798" cy="74849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47C2482-B976-465D-A173-F32BBBC6E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59" y="4506685"/>
            <a:ext cx="1795823" cy="45423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3C3641B-3D7E-47AF-AACE-C99E77C2E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35" y="4032991"/>
            <a:ext cx="1429076" cy="1429076"/>
          </a:xfrm>
          <a:prstGeom prst="rect">
            <a:avLst/>
          </a:prstGeom>
        </p:spPr>
      </p:pic>
      <p:grpSp>
        <p:nvGrpSpPr>
          <p:cNvPr id="18" name="Group 25">
            <a:extLst>
              <a:ext uri="{FF2B5EF4-FFF2-40B4-BE49-F238E27FC236}">
                <a16:creationId xmlns:a16="http://schemas.microsoft.com/office/drawing/2014/main" id="{51B60F93-6981-44BB-9ABA-AAD272FCC7A8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E5D2FE8C-EB12-47D8-965F-D48ED7C92CF2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47F3DC63-0282-4618-8ADE-04C9C694AE6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463B35-64C4-401C-B46D-3B9CD3AF7A4E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65547B-AC60-4124-9AC5-3AF4294C01FD}"/>
              </a:ext>
            </a:extLst>
          </p:cNvPr>
          <p:cNvSpPr txBox="1"/>
          <p:nvPr/>
        </p:nvSpPr>
        <p:spPr>
          <a:xfrm>
            <a:off x="685865" y="40942"/>
            <a:ext cx="193779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25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0" y="0"/>
            <a:ext cx="3095897" cy="469089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42864" y="17859"/>
            <a:ext cx="780097" cy="41549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1-2.</a:t>
            </a:r>
            <a:endParaRPr lang="ko-KR" altLang="en-US" sz="13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685866" y="40942"/>
            <a:ext cx="1620178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규모 산정</a:t>
            </a:r>
            <a:endParaRPr lang="ko-KR" altLang="en-US" sz="9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DE8D15F-3125-41BE-8C21-CD5752F23365}"/>
              </a:ext>
            </a:extLst>
          </p:cNvPr>
          <p:cNvSpPr/>
          <p:nvPr/>
        </p:nvSpPr>
        <p:spPr>
          <a:xfrm>
            <a:off x="3750469" y="2521623"/>
            <a:ext cx="1643063" cy="3694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TO DO LIST</a:t>
            </a:r>
            <a:endParaRPr lang="ko-KR" altLang="en-US" sz="15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81840CE-289E-4A24-823C-070D6593AAEC}"/>
              </a:ext>
            </a:extLst>
          </p:cNvPr>
          <p:cNvCxnSpPr>
            <a:cxnSpLocks/>
            <a:stCxn id="23" idx="2"/>
            <a:endCxn id="49" idx="0"/>
          </p:cNvCxnSpPr>
          <p:nvPr/>
        </p:nvCxnSpPr>
        <p:spPr>
          <a:xfrm flipH="1">
            <a:off x="4571998" y="2891108"/>
            <a:ext cx="2" cy="3016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1F9706F-77FE-4189-A657-5812428DA17D}"/>
              </a:ext>
            </a:extLst>
          </p:cNvPr>
          <p:cNvSpPr txBox="1"/>
          <p:nvPr/>
        </p:nvSpPr>
        <p:spPr>
          <a:xfrm>
            <a:off x="3634382" y="900000"/>
            <a:ext cx="187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WBS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4F846-7C9A-4D20-BC60-8E260029AFCF}"/>
              </a:ext>
            </a:extLst>
          </p:cNvPr>
          <p:cNvSpPr txBox="1"/>
          <p:nvPr/>
        </p:nvSpPr>
        <p:spPr>
          <a:xfrm>
            <a:off x="3095898" y="1332583"/>
            <a:ext cx="30371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Work Breakdown Structure</a:t>
            </a:r>
            <a:endParaRPr lang="ko-KR" altLang="en-US" sz="1350" dirty="0"/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897F081D-20D7-4CF0-9F1D-0A7FD25AFFC3}"/>
              </a:ext>
            </a:extLst>
          </p:cNvPr>
          <p:cNvSpPr/>
          <p:nvPr/>
        </p:nvSpPr>
        <p:spPr>
          <a:xfrm>
            <a:off x="3345321" y="1575293"/>
            <a:ext cx="2636240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FE75EBD-E005-40A5-A40D-6366C030AF08}"/>
              </a:ext>
            </a:extLst>
          </p:cNvPr>
          <p:cNvSpPr/>
          <p:nvPr/>
        </p:nvSpPr>
        <p:spPr>
          <a:xfrm>
            <a:off x="1395925" y="3194360"/>
            <a:ext cx="1471044" cy="3694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문서 작업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F95A59A-C0D0-4252-BD95-F961EA7D74BB}"/>
              </a:ext>
            </a:extLst>
          </p:cNvPr>
          <p:cNvSpPr/>
          <p:nvPr/>
        </p:nvSpPr>
        <p:spPr>
          <a:xfrm>
            <a:off x="3750467" y="3192727"/>
            <a:ext cx="1643063" cy="3694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프로그램 개발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E74FB7C-E07F-49EC-B784-E9522116162A}"/>
              </a:ext>
            </a:extLst>
          </p:cNvPr>
          <p:cNvSpPr/>
          <p:nvPr/>
        </p:nvSpPr>
        <p:spPr>
          <a:xfrm>
            <a:off x="6448593" y="3192727"/>
            <a:ext cx="1471501" cy="3694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테스트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EFB4A44-0C7D-4C2B-8474-5E2433ACD74F}"/>
              </a:ext>
            </a:extLst>
          </p:cNvPr>
          <p:cNvSpPr/>
          <p:nvPr/>
        </p:nvSpPr>
        <p:spPr>
          <a:xfrm>
            <a:off x="1395925" y="3788720"/>
            <a:ext cx="1471043" cy="197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요구사항 명세서 작성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70F8013-A816-4C9B-9667-A3A491DE1E27}"/>
              </a:ext>
            </a:extLst>
          </p:cNvPr>
          <p:cNvSpPr/>
          <p:nvPr/>
        </p:nvSpPr>
        <p:spPr>
          <a:xfrm>
            <a:off x="1395925" y="4041500"/>
            <a:ext cx="1471043" cy="197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프로젝트 계획서 작성</a:t>
            </a:r>
            <a:endParaRPr lang="ko-KR" altLang="en-US" sz="9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A2EC1F0-FD91-4CED-A37C-5E7350EFBC30}"/>
              </a:ext>
            </a:extLst>
          </p:cNvPr>
          <p:cNvSpPr/>
          <p:nvPr/>
        </p:nvSpPr>
        <p:spPr>
          <a:xfrm>
            <a:off x="1395926" y="4294280"/>
            <a:ext cx="1471043" cy="197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테스트 결과 보고서 작성</a:t>
            </a:r>
            <a:endParaRPr lang="ko-KR" altLang="en-US" sz="9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E47E382-E299-4435-AD28-4584BC6B4EDD}"/>
              </a:ext>
            </a:extLst>
          </p:cNvPr>
          <p:cNvSpPr/>
          <p:nvPr/>
        </p:nvSpPr>
        <p:spPr>
          <a:xfrm>
            <a:off x="3750468" y="4097195"/>
            <a:ext cx="821533" cy="197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UI </a:t>
            </a:r>
            <a:r>
              <a:rPr lang="ko-KR" altLang="en-US" sz="900" dirty="0"/>
              <a:t>디자인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A18F178-FB39-4D8D-9992-750D342AEC11}"/>
              </a:ext>
            </a:extLst>
          </p:cNvPr>
          <p:cNvSpPr/>
          <p:nvPr/>
        </p:nvSpPr>
        <p:spPr>
          <a:xfrm>
            <a:off x="4614455" y="4097195"/>
            <a:ext cx="821533" cy="197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기능 구현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8A4BC3C-4D9A-449F-9317-5368368CD307}"/>
              </a:ext>
            </a:extLst>
          </p:cNvPr>
          <p:cNvSpPr/>
          <p:nvPr/>
        </p:nvSpPr>
        <p:spPr>
          <a:xfrm>
            <a:off x="6448594" y="3788720"/>
            <a:ext cx="1471500" cy="197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단위 테스팅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8F5891E-93DE-4709-B0D1-9328D3669FFE}"/>
              </a:ext>
            </a:extLst>
          </p:cNvPr>
          <p:cNvSpPr/>
          <p:nvPr/>
        </p:nvSpPr>
        <p:spPr>
          <a:xfrm>
            <a:off x="6449051" y="4041500"/>
            <a:ext cx="1471043" cy="197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통합 테스팅</a:t>
            </a:r>
            <a:endParaRPr lang="ko-KR" altLang="en-US" sz="9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0685C64-B69C-498D-AE08-F0CFA54CE7F5}"/>
              </a:ext>
            </a:extLst>
          </p:cNvPr>
          <p:cNvSpPr/>
          <p:nvPr/>
        </p:nvSpPr>
        <p:spPr>
          <a:xfrm>
            <a:off x="6448594" y="4294280"/>
            <a:ext cx="1471043" cy="197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위험 요소 체크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0E653B5-CCDA-4305-B31E-3BF826E98B5A}"/>
              </a:ext>
            </a:extLst>
          </p:cNvPr>
          <p:cNvSpPr/>
          <p:nvPr/>
        </p:nvSpPr>
        <p:spPr>
          <a:xfrm>
            <a:off x="3456552" y="4701673"/>
            <a:ext cx="821533" cy="1970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UI </a:t>
            </a:r>
            <a:r>
              <a:rPr lang="ko-KR" altLang="en-US" sz="900" dirty="0"/>
              <a:t>설계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730843F-72AD-4E47-8291-01FB88C36181}"/>
              </a:ext>
            </a:extLst>
          </p:cNvPr>
          <p:cNvSpPr/>
          <p:nvPr/>
        </p:nvSpPr>
        <p:spPr>
          <a:xfrm>
            <a:off x="3456552" y="5433741"/>
            <a:ext cx="821533" cy="1970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UI </a:t>
            </a:r>
            <a:r>
              <a:rPr lang="ko-KR" altLang="en-US" sz="900" dirty="0"/>
              <a:t>구현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9B8A708-03D4-4801-B15B-0E7333E1EECE}"/>
              </a:ext>
            </a:extLst>
          </p:cNvPr>
          <p:cNvSpPr/>
          <p:nvPr/>
        </p:nvSpPr>
        <p:spPr>
          <a:xfrm>
            <a:off x="4813564" y="4555628"/>
            <a:ext cx="1244847" cy="1970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로그인 기능 구현</a:t>
            </a:r>
            <a:endParaRPr lang="ko-KR" altLang="en-US" sz="9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221A035-6C3D-49A1-BF62-13F1E88710AC}"/>
              </a:ext>
            </a:extLst>
          </p:cNvPr>
          <p:cNvSpPr/>
          <p:nvPr/>
        </p:nvSpPr>
        <p:spPr>
          <a:xfrm>
            <a:off x="4813564" y="4811628"/>
            <a:ext cx="1244847" cy="42140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과목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900" dirty="0"/>
              <a:t>TO DO LIST</a:t>
            </a:r>
          </a:p>
          <a:p>
            <a:pPr algn="ctr"/>
            <a:r>
              <a:rPr lang="ko-KR" altLang="en-US" sz="900" dirty="0"/>
              <a:t>추가</a:t>
            </a:r>
            <a:r>
              <a:rPr lang="en-US" altLang="ko-KR" sz="900" dirty="0"/>
              <a:t>/</a:t>
            </a:r>
            <a:r>
              <a:rPr lang="ko-KR" altLang="en-US" sz="900" dirty="0"/>
              <a:t>삭제</a:t>
            </a:r>
            <a:r>
              <a:rPr lang="en-US" altLang="ko-KR" sz="900" dirty="0"/>
              <a:t>/</a:t>
            </a:r>
            <a:r>
              <a:rPr lang="ko-KR" altLang="en-US" sz="900" dirty="0"/>
              <a:t>변경 구현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B01FA6D-F05F-4242-AA19-8AF8675E874B}"/>
              </a:ext>
            </a:extLst>
          </p:cNvPr>
          <p:cNvSpPr/>
          <p:nvPr/>
        </p:nvSpPr>
        <p:spPr>
          <a:xfrm>
            <a:off x="4813564" y="5291951"/>
            <a:ext cx="1244847" cy="1970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중요 항목 체크 구현</a:t>
            </a:r>
            <a:endParaRPr lang="ko-KR" altLang="en-US" sz="9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16DB0E9-A125-425D-9205-350B1D5B2F48}"/>
              </a:ext>
            </a:extLst>
          </p:cNvPr>
          <p:cNvSpPr/>
          <p:nvPr/>
        </p:nvSpPr>
        <p:spPr>
          <a:xfrm>
            <a:off x="4813564" y="5547951"/>
            <a:ext cx="1244847" cy="1970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정렬 기능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C2209-77B2-437B-89A2-62B7B71C0D17}"/>
              </a:ext>
            </a:extLst>
          </p:cNvPr>
          <p:cNvSpPr txBox="1"/>
          <p:nvPr/>
        </p:nvSpPr>
        <p:spPr>
          <a:xfrm>
            <a:off x="222068" y="2578972"/>
            <a:ext cx="757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LEVEL 1</a:t>
            </a:r>
            <a:endParaRPr lang="ko-KR" altLang="en-US" sz="13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2C1BCA-C475-40BD-813E-3F1D8A42DB23}"/>
              </a:ext>
            </a:extLst>
          </p:cNvPr>
          <p:cNvSpPr txBox="1"/>
          <p:nvPr/>
        </p:nvSpPr>
        <p:spPr>
          <a:xfrm>
            <a:off x="240599" y="3247145"/>
            <a:ext cx="757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LEVEL 2</a:t>
            </a:r>
            <a:endParaRPr lang="ko-KR" altLang="en-US" sz="13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289115-CA75-405C-BBAD-CD9647D5D02B}"/>
              </a:ext>
            </a:extLst>
          </p:cNvPr>
          <p:cNvSpPr txBox="1"/>
          <p:nvPr/>
        </p:nvSpPr>
        <p:spPr>
          <a:xfrm>
            <a:off x="222068" y="3975040"/>
            <a:ext cx="757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LEVEL 3</a:t>
            </a:r>
            <a:endParaRPr lang="ko-KR" altLang="en-US" sz="13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E5F358-1127-4ADD-9ECD-02F46D0F6765}"/>
              </a:ext>
            </a:extLst>
          </p:cNvPr>
          <p:cNvSpPr txBox="1"/>
          <p:nvPr/>
        </p:nvSpPr>
        <p:spPr>
          <a:xfrm>
            <a:off x="240599" y="4956036"/>
            <a:ext cx="757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LEVEL 4</a:t>
            </a:r>
            <a:endParaRPr lang="ko-KR" altLang="en-US" sz="1350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8C4702B-E6DD-4D7A-B82E-898B52BA7124}"/>
              </a:ext>
            </a:extLst>
          </p:cNvPr>
          <p:cNvCxnSpPr>
            <a:cxnSpLocks/>
          </p:cNvCxnSpPr>
          <p:nvPr/>
        </p:nvCxnSpPr>
        <p:spPr>
          <a:xfrm flipH="1">
            <a:off x="2131446" y="3035611"/>
            <a:ext cx="505266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B2415E8-13AD-4C5C-9863-0F0D90CD628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7184115" y="3030389"/>
            <a:ext cx="228" cy="162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5D3C1B9-5B2E-46C3-8DA0-EE9BEC2F24F1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131446" y="3035611"/>
            <a:ext cx="1" cy="1587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1CDFA058-46A1-422E-A97F-B91ADC3D597D}"/>
              </a:ext>
            </a:extLst>
          </p:cNvPr>
          <p:cNvCxnSpPr>
            <a:cxnSpLocks/>
            <a:stCxn id="48" idx="1"/>
            <a:endCxn id="51" idx="1"/>
          </p:cNvCxnSpPr>
          <p:nvPr/>
        </p:nvCxnSpPr>
        <p:spPr>
          <a:xfrm rot="10800000" flipV="1">
            <a:off x="1395925" y="3379102"/>
            <a:ext cx="9525" cy="508160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2B7C4628-8CD6-42FC-8071-2F46D5705983}"/>
              </a:ext>
            </a:extLst>
          </p:cNvPr>
          <p:cNvCxnSpPr>
            <a:cxnSpLocks/>
            <a:stCxn id="48" idx="1"/>
            <a:endCxn id="52" idx="1"/>
          </p:cNvCxnSpPr>
          <p:nvPr/>
        </p:nvCxnSpPr>
        <p:spPr>
          <a:xfrm rot="10800000" flipV="1">
            <a:off x="1395925" y="3379102"/>
            <a:ext cx="9525" cy="760940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7CAF63C9-7ED4-4470-92B6-477B74E13295}"/>
              </a:ext>
            </a:extLst>
          </p:cNvPr>
          <p:cNvCxnSpPr>
            <a:cxnSpLocks/>
            <a:stCxn id="48" idx="1"/>
            <a:endCxn id="53" idx="1"/>
          </p:cNvCxnSpPr>
          <p:nvPr/>
        </p:nvCxnSpPr>
        <p:spPr>
          <a:xfrm rot="10800000" flipH="1" flipV="1">
            <a:off x="1395924" y="3379102"/>
            <a:ext cx="1" cy="1013720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1946107-49A5-489D-9F3B-8D1B041EBB1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>
          <a:xfrm rot="5400000">
            <a:off x="4099126" y="3624321"/>
            <a:ext cx="534983" cy="410765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56C5F9A-3A0D-4FD2-A9C6-BB8C43266571}"/>
              </a:ext>
            </a:extLst>
          </p:cNvPr>
          <p:cNvCxnSpPr>
            <a:cxnSpLocks/>
            <a:stCxn id="49" idx="2"/>
            <a:endCxn id="56" idx="0"/>
          </p:cNvCxnSpPr>
          <p:nvPr/>
        </p:nvCxnSpPr>
        <p:spPr>
          <a:xfrm rot="16200000" flipH="1">
            <a:off x="4531119" y="3603092"/>
            <a:ext cx="534983" cy="453223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AAA3A5EC-A8EE-4298-885F-A39B0F732BDA}"/>
              </a:ext>
            </a:extLst>
          </p:cNvPr>
          <p:cNvCxnSpPr>
            <a:cxnSpLocks/>
            <a:stCxn id="55" idx="1"/>
            <a:endCxn id="60" idx="1"/>
          </p:cNvCxnSpPr>
          <p:nvPr/>
        </p:nvCxnSpPr>
        <p:spPr>
          <a:xfrm rot="10800000" flipV="1">
            <a:off x="3456551" y="4195738"/>
            <a:ext cx="293916" cy="604478"/>
          </a:xfrm>
          <a:prstGeom prst="bentConnector3">
            <a:avLst>
              <a:gd name="adj1" fmla="val 158333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012CDCF-7B40-41F6-BF78-24351BBF47AD}"/>
              </a:ext>
            </a:extLst>
          </p:cNvPr>
          <p:cNvCxnSpPr>
            <a:cxnSpLocks/>
            <a:stCxn id="55" idx="1"/>
            <a:endCxn id="61" idx="1"/>
          </p:cNvCxnSpPr>
          <p:nvPr/>
        </p:nvCxnSpPr>
        <p:spPr>
          <a:xfrm rot="10800000" flipV="1">
            <a:off x="3456551" y="4195737"/>
            <a:ext cx="293916" cy="1336546"/>
          </a:xfrm>
          <a:prstGeom prst="bentConnector3">
            <a:avLst>
              <a:gd name="adj1" fmla="val 158333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04B2C3FB-34BA-494B-959D-C91349E3CC7F}"/>
              </a:ext>
            </a:extLst>
          </p:cNvPr>
          <p:cNvCxnSpPr>
            <a:cxnSpLocks/>
            <a:stCxn id="56" idx="2"/>
            <a:endCxn id="62" idx="1"/>
          </p:cNvCxnSpPr>
          <p:nvPr/>
        </p:nvCxnSpPr>
        <p:spPr>
          <a:xfrm rot="5400000">
            <a:off x="4739448" y="4368396"/>
            <a:ext cx="359890" cy="211658"/>
          </a:xfrm>
          <a:prstGeom prst="bentConnector4">
            <a:avLst>
              <a:gd name="adj1" fmla="val 36309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49B1B4CE-5371-478C-A0C3-565A03CE726E}"/>
              </a:ext>
            </a:extLst>
          </p:cNvPr>
          <p:cNvCxnSpPr>
            <a:cxnSpLocks/>
            <a:stCxn id="56" idx="2"/>
            <a:endCxn id="63" idx="1"/>
          </p:cNvCxnSpPr>
          <p:nvPr/>
        </p:nvCxnSpPr>
        <p:spPr>
          <a:xfrm rot="5400000">
            <a:off x="4555368" y="4552477"/>
            <a:ext cx="728051" cy="211658"/>
          </a:xfrm>
          <a:prstGeom prst="bentConnector4">
            <a:avLst>
              <a:gd name="adj1" fmla="val 18485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3FFF29D1-5A65-4A7A-AD4F-15B6AB43DEA2}"/>
              </a:ext>
            </a:extLst>
          </p:cNvPr>
          <p:cNvSpPr/>
          <p:nvPr/>
        </p:nvSpPr>
        <p:spPr>
          <a:xfrm>
            <a:off x="4813564" y="5803665"/>
            <a:ext cx="1244847" cy="1970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알림</a:t>
            </a:r>
            <a:r>
              <a:rPr lang="en-US" altLang="ko-KR" sz="900" dirty="0"/>
              <a:t>/</a:t>
            </a:r>
            <a:r>
              <a:rPr lang="ko-KR" altLang="en-US" sz="900" dirty="0"/>
              <a:t>메모 기능 구현</a:t>
            </a: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4F7CBAF8-9659-4575-ABC0-A99784AB1F06}"/>
              </a:ext>
            </a:extLst>
          </p:cNvPr>
          <p:cNvCxnSpPr>
            <a:cxnSpLocks/>
            <a:stCxn id="56" idx="2"/>
            <a:endCxn id="64" idx="1"/>
          </p:cNvCxnSpPr>
          <p:nvPr/>
        </p:nvCxnSpPr>
        <p:spPr>
          <a:xfrm rot="5400000">
            <a:off x="4371287" y="4736557"/>
            <a:ext cx="1096213" cy="211658"/>
          </a:xfrm>
          <a:prstGeom prst="bentConnector4">
            <a:avLst>
              <a:gd name="adj1" fmla="val 12735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B9C26353-DF4F-4CC6-AB8B-E4F606F2AA57}"/>
              </a:ext>
            </a:extLst>
          </p:cNvPr>
          <p:cNvCxnSpPr>
            <a:cxnSpLocks/>
            <a:stCxn id="56" idx="2"/>
            <a:endCxn id="65" idx="1"/>
          </p:cNvCxnSpPr>
          <p:nvPr/>
        </p:nvCxnSpPr>
        <p:spPr>
          <a:xfrm rot="5400000">
            <a:off x="4243287" y="4864558"/>
            <a:ext cx="1352213" cy="211658"/>
          </a:xfrm>
          <a:prstGeom prst="bentConnector4">
            <a:avLst>
              <a:gd name="adj1" fmla="val 10130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4E967DFD-A9D5-48ED-988E-AE0DE57B315E}"/>
              </a:ext>
            </a:extLst>
          </p:cNvPr>
          <p:cNvCxnSpPr>
            <a:cxnSpLocks/>
            <a:stCxn id="56" idx="2"/>
            <a:endCxn id="114" idx="1"/>
          </p:cNvCxnSpPr>
          <p:nvPr/>
        </p:nvCxnSpPr>
        <p:spPr>
          <a:xfrm rot="5400000">
            <a:off x="4115430" y="4992415"/>
            <a:ext cx="1607927" cy="211658"/>
          </a:xfrm>
          <a:prstGeom prst="bentConnector4">
            <a:avLst>
              <a:gd name="adj1" fmla="val 7941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CDC04F2-DDF9-422B-9AE6-196FEF2BB12E}"/>
              </a:ext>
            </a:extLst>
          </p:cNvPr>
          <p:cNvCxnSpPr>
            <a:cxnSpLocks/>
            <a:stCxn id="50" idx="1"/>
            <a:endCxn id="57" idx="1"/>
          </p:cNvCxnSpPr>
          <p:nvPr/>
        </p:nvCxnSpPr>
        <p:spPr>
          <a:xfrm rot="10800000" flipH="1" flipV="1">
            <a:off x="6448592" y="3377470"/>
            <a:ext cx="2" cy="509793"/>
          </a:xfrm>
          <a:prstGeom prst="bentConnector3">
            <a:avLst>
              <a:gd name="adj1" fmla="val -114300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350A07BF-1228-48FA-BA19-E01FBE4A8BCF}"/>
              </a:ext>
            </a:extLst>
          </p:cNvPr>
          <p:cNvCxnSpPr>
            <a:cxnSpLocks/>
            <a:stCxn id="50" idx="1"/>
            <a:endCxn id="58" idx="1"/>
          </p:cNvCxnSpPr>
          <p:nvPr/>
        </p:nvCxnSpPr>
        <p:spPr>
          <a:xfrm rot="10800000" flipH="1" flipV="1">
            <a:off x="6448592" y="3377470"/>
            <a:ext cx="458" cy="762573"/>
          </a:xfrm>
          <a:prstGeom prst="bentConnector3">
            <a:avLst>
              <a:gd name="adj1" fmla="val -37414075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D1B933BC-6209-4433-9562-6B77BA85EBF0}"/>
              </a:ext>
            </a:extLst>
          </p:cNvPr>
          <p:cNvCxnSpPr>
            <a:cxnSpLocks/>
            <a:stCxn id="50" idx="1"/>
            <a:endCxn id="59" idx="1"/>
          </p:cNvCxnSpPr>
          <p:nvPr/>
        </p:nvCxnSpPr>
        <p:spPr>
          <a:xfrm rot="10800000" flipH="1" flipV="1">
            <a:off x="6448592" y="3377470"/>
            <a:ext cx="2" cy="1015353"/>
          </a:xfrm>
          <a:prstGeom prst="bentConnector3">
            <a:avLst>
              <a:gd name="adj1" fmla="val -114300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B07DE87-AACD-4D57-AA0A-0F4B45340EEC}"/>
              </a:ext>
            </a:extLst>
          </p:cNvPr>
          <p:cNvCxnSpPr/>
          <p:nvPr/>
        </p:nvCxnSpPr>
        <p:spPr>
          <a:xfrm>
            <a:off x="222069" y="2973059"/>
            <a:ext cx="8556172" cy="0"/>
          </a:xfrm>
          <a:prstGeom prst="line">
            <a:avLst/>
          </a:prstGeom>
          <a:ln w="19050" cap="flat" cmpd="sng" algn="ctr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AFF39886-70BB-4348-BED4-CF6E2D60C8FA}"/>
              </a:ext>
            </a:extLst>
          </p:cNvPr>
          <p:cNvCxnSpPr/>
          <p:nvPr/>
        </p:nvCxnSpPr>
        <p:spPr>
          <a:xfrm>
            <a:off x="222068" y="3735522"/>
            <a:ext cx="8556172" cy="0"/>
          </a:xfrm>
          <a:prstGeom prst="line">
            <a:avLst/>
          </a:prstGeom>
          <a:ln w="19050" cap="flat" cmpd="sng" algn="ctr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5CEDB69-E9EE-4AE9-8D80-C8B02B15375B}"/>
              </a:ext>
            </a:extLst>
          </p:cNvPr>
          <p:cNvCxnSpPr/>
          <p:nvPr/>
        </p:nvCxnSpPr>
        <p:spPr>
          <a:xfrm>
            <a:off x="191613" y="4508951"/>
            <a:ext cx="8556172" cy="0"/>
          </a:xfrm>
          <a:prstGeom prst="line">
            <a:avLst/>
          </a:prstGeom>
          <a:ln w="19050" cap="flat" cmpd="sng" algn="ctr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22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2364</TotalTime>
  <Words>1870</Words>
  <Application>Microsoft Office PowerPoint</Application>
  <PresentationFormat>화면 슬라이드 쇼(4:3)</PresentationFormat>
  <Paragraphs>681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Arial Unicode MS</vt:lpstr>
      <vt:lpstr>나눔고딕 ExtraBold</vt:lpstr>
      <vt:lpstr>나눔바른고딕</vt:lpstr>
      <vt:lpstr>나눔바른고딕 UltraLight</vt:lpstr>
      <vt:lpstr>돋움</vt:lpstr>
      <vt:lpstr>맑은 고딕</vt:lpstr>
      <vt:lpstr>바탕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인환</dc:creator>
  <cp:lastModifiedBy>김 인환</cp:lastModifiedBy>
  <cp:revision>111</cp:revision>
  <dcterms:created xsi:type="dcterms:W3CDTF">2018-05-31T09:31:23Z</dcterms:created>
  <dcterms:modified xsi:type="dcterms:W3CDTF">2018-06-04T02:30:55Z</dcterms:modified>
</cp:coreProperties>
</file>